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4" r:id="rId4"/>
    <p:sldId id="261" r:id="rId5"/>
    <p:sldId id="260" r:id="rId6"/>
    <p:sldId id="258" r:id="rId7"/>
    <p:sldId id="259" r:id="rId8"/>
    <p:sldId id="262" r:id="rId9"/>
    <p:sldId id="263" r:id="rId10"/>
    <p:sldId id="275" r:id="rId11"/>
    <p:sldId id="277" r:id="rId12"/>
    <p:sldId id="264" r:id="rId13"/>
    <p:sldId id="265" r:id="rId14"/>
    <p:sldId id="266" r:id="rId15"/>
    <p:sldId id="267" r:id="rId16"/>
    <p:sldId id="276" r:id="rId17"/>
    <p:sldId id="269" r:id="rId18"/>
    <p:sldId id="272" r:id="rId19"/>
    <p:sldId id="270"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9" d="100"/>
          <a:sy n="119" d="100"/>
        </p:scale>
        <p:origin x="-12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137EB-822C-48C2-A26F-69AF08FF1DB6}" type="datetimeFigureOut">
              <a:rPr lang="en-US" smtClean="0"/>
              <a:pPr/>
              <a:t>6/1/2011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C7B736-8E15-477E-9EA7-0B96648FE1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7F7AD3-2F4B-43A3-88FE-B792017854F2}" type="slidenum">
              <a:rPr lang="en-US"/>
              <a:pPr/>
              <a:t>9</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AB4134-E639-4A64-86AB-C082E60E12E8}" type="datetimeFigureOut">
              <a:rPr lang="en-US" smtClean="0"/>
              <a:pPr/>
              <a:t>6/1/2011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E17A0-818A-44C1-809B-5975F62F7B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B4134-E639-4A64-86AB-C082E60E12E8}" type="datetimeFigureOut">
              <a:rPr lang="en-US" smtClean="0"/>
              <a:pPr/>
              <a:t>6/1/2011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E17A0-818A-44C1-809B-5975F62F7B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B4134-E639-4A64-86AB-C082E60E12E8}" type="datetimeFigureOut">
              <a:rPr lang="en-US" smtClean="0"/>
              <a:pPr/>
              <a:t>6/1/2011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E17A0-818A-44C1-809B-5975F62F7B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B4134-E639-4A64-86AB-C082E60E12E8}" type="datetimeFigureOut">
              <a:rPr lang="en-US" smtClean="0"/>
              <a:pPr/>
              <a:t>6/1/2011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E17A0-818A-44C1-809B-5975F62F7B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AB4134-E639-4A64-86AB-C082E60E12E8}" type="datetimeFigureOut">
              <a:rPr lang="en-US" smtClean="0"/>
              <a:pPr/>
              <a:t>6/1/2011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E17A0-818A-44C1-809B-5975F62F7B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AB4134-E639-4A64-86AB-C082E60E12E8}" type="datetimeFigureOut">
              <a:rPr lang="en-US" smtClean="0"/>
              <a:pPr/>
              <a:t>6/1/2011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E17A0-818A-44C1-809B-5975F62F7B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AB4134-E639-4A64-86AB-C082E60E12E8}" type="datetimeFigureOut">
              <a:rPr lang="en-US" smtClean="0"/>
              <a:pPr/>
              <a:t>6/1/2011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8E17A0-818A-44C1-809B-5975F62F7B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AB4134-E639-4A64-86AB-C082E60E12E8}" type="datetimeFigureOut">
              <a:rPr lang="en-US" smtClean="0"/>
              <a:pPr/>
              <a:t>6/1/2011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8E17A0-818A-44C1-809B-5975F62F7B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AB4134-E639-4A64-86AB-C082E60E12E8}" type="datetimeFigureOut">
              <a:rPr lang="en-US" smtClean="0"/>
              <a:pPr/>
              <a:t>6/1/2011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E17A0-818A-44C1-809B-5975F62F7B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B4134-E639-4A64-86AB-C082E60E12E8}" type="datetimeFigureOut">
              <a:rPr lang="en-US" smtClean="0"/>
              <a:pPr/>
              <a:t>6/1/2011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E17A0-818A-44C1-809B-5975F62F7B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B4134-E639-4A64-86AB-C082E60E12E8}" type="datetimeFigureOut">
              <a:rPr lang="en-US" smtClean="0"/>
              <a:pPr/>
              <a:t>6/1/2011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E17A0-818A-44C1-809B-5975F62F7B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B4134-E639-4A64-86AB-C082E60E12E8}" type="datetimeFigureOut">
              <a:rPr lang="en-US" smtClean="0"/>
              <a:pPr/>
              <a:t>6/1/2011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E17A0-818A-44C1-809B-5975F62F7B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The Phosphorylation Potential</a:t>
            </a:r>
            <a:br>
              <a:rPr lang="en-US" sz="3600" dirty="0" smtClean="0"/>
            </a:br>
            <a:r>
              <a:rPr lang="en-US" sz="3600" dirty="0" smtClean="0"/>
              <a:t>Determination and Uses in Disease</a:t>
            </a:r>
            <a:endParaRPr lang="en-US" sz="3600" dirty="0"/>
          </a:p>
        </p:txBody>
      </p:sp>
      <p:sp>
        <p:nvSpPr>
          <p:cNvPr id="3" name="Subtitle 2"/>
          <p:cNvSpPr>
            <a:spLocks noGrp="1"/>
          </p:cNvSpPr>
          <p:nvPr>
            <p:ph type="subTitle" idx="1"/>
          </p:nvPr>
        </p:nvSpPr>
        <p:spPr/>
        <p:txBody>
          <a:bodyPr>
            <a:normAutofit/>
          </a:bodyPr>
          <a:lstStyle/>
          <a:p>
            <a:r>
              <a:rPr lang="en-US" sz="2800" dirty="0" smtClean="0"/>
              <a:t>Richard L Veech, MD DPhil</a:t>
            </a:r>
            <a:br>
              <a:rPr lang="en-US" sz="2800" dirty="0" smtClean="0"/>
            </a:br>
            <a:r>
              <a:rPr lang="en-US" sz="2800" dirty="0" smtClean="0"/>
              <a:t>Lab of Metabolic Control, NIH</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28800" y="533400"/>
            <a:ext cx="4114800" cy="4105275"/>
          </a:xfrm>
          <a:prstGeom prst="rect">
            <a:avLst/>
          </a:prstGeom>
          <a:noFill/>
          <a:ln w="9525">
            <a:noFill/>
            <a:miter lim="800000"/>
            <a:headEnd/>
            <a:tailEnd/>
          </a:ln>
        </p:spPr>
      </p:pic>
      <p:sp>
        <p:nvSpPr>
          <p:cNvPr id="5" name="Rectangle 4"/>
          <p:cNvSpPr/>
          <p:nvPr/>
        </p:nvSpPr>
        <p:spPr>
          <a:xfrm>
            <a:off x="914400" y="4876800"/>
            <a:ext cx="6400800" cy="923330"/>
          </a:xfrm>
          <a:prstGeom prst="rect">
            <a:avLst/>
          </a:prstGeom>
        </p:spPr>
        <p:txBody>
          <a:bodyPr wrap="square">
            <a:spAutoFit/>
          </a:bodyPr>
          <a:lstStyle/>
          <a:p>
            <a:r>
              <a:rPr lang="en-US" dirty="0" smtClean="0"/>
              <a:t> R. Yasuda, et. al. </a:t>
            </a:r>
            <a:r>
              <a:rPr lang="en-US" i="1" dirty="0" smtClean="0"/>
              <a:t>Cell</a:t>
            </a:r>
            <a:r>
              <a:rPr lang="en-US" dirty="0" smtClean="0"/>
              <a:t> 1998 93(7):1117-24. “F1-ATPase is a highly efficient molecular motor that rotates with discrete 120 degree steps”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Incidence per Year of Disease Phenotype in US Treatable by </a:t>
            </a:r>
            <a:r>
              <a:rPr lang="en-US" sz="3200" dirty="0" err="1" smtClean="0"/>
              <a:t>Ketones</a:t>
            </a:r>
            <a:endParaRPr lang="en-US" sz="3200" dirty="0"/>
          </a:p>
        </p:txBody>
      </p:sp>
      <p:sp>
        <p:nvSpPr>
          <p:cNvPr id="3" name="Text Placeholder 2"/>
          <p:cNvSpPr>
            <a:spLocks noGrp="1"/>
          </p:cNvSpPr>
          <p:nvPr>
            <p:ph type="body" idx="1"/>
          </p:nvPr>
        </p:nvSpPr>
        <p:spPr/>
        <p:txBody>
          <a:bodyPr>
            <a:normAutofit/>
          </a:bodyPr>
          <a:lstStyle/>
          <a:p>
            <a:r>
              <a:rPr lang="en-US" sz="2000" dirty="0" smtClean="0"/>
              <a:t>Substrate Insufficiency</a:t>
            </a:r>
            <a:endParaRPr lang="en-US" sz="2000" dirty="0"/>
          </a:p>
        </p:txBody>
      </p:sp>
      <p:sp>
        <p:nvSpPr>
          <p:cNvPr id="4" name="Content Placeholder 3"/>
          <p:cNvSpPr>
            <a:spLocks noGrp="1"/>
          </p:cNvSpPr>
          <p:nvPr>
            <p:ph sz="half" idx="2"/>
          </p:nvPr>
        </p:nvSpPr>
        <p:spPr>
          <a:xfrm>
            <a:off x="533400" y="2209800"/>
            <a:ext cx="4040188" cy="990600"/>
          </a:xfrm>
        </p:spPr>
        <p:txBody>
          <a:bodyPr>
            <a:normAutofit fontScale="85000" lnSpcReduction="20000"/>
          </a:bodyPr>
          <a:lstStyle/>
          <a:p>
            <a:r>
              <a:rPr lang="en-US" sz="1800" dirty="0" smtClean="0"/>
              <a:t>Diabetes types I &amp; II</a:t>
            </a:r>
          </a:p>
          <a:p>
            <a:r>
              <a:rPr lang="en-US" sz="1800" dirty="0" smtClean="0"/>
              <a:t>Alzheimer’s</a:t>
            </a:r>
          </a:p>
          <a:p>
            <a:r>
              <a:rPr lang="en-US" sz="1800" dirty="0" smtClean="0"/>
              <a:t>Heart Failure</a:t>
            </a:r>
            <a:br>
              <a:rPr lang="en-US" sz="1800" dirty="0" smtClean="0"/>
            </a:br>
            <a:endParaRPr lang="en-US" sz="1800" dirty="0"/>
          </a:p>
        </p:txBody>
      </p:sp>
      <p:sp>
        <p:nvSpPr>
          <p:cNvPr id="5" name="Text Placeholder 4"/>
          <p:cNvSpPr>
            <a:spLocks noGrp="1"/>
          </p:cNvSpPr>
          <p:nvPr>
            <p:ph type="body" sz="quarter" idx="3"/>
          </p:nvPr>
        </p:nvSpPr>
        <p:spPr/>
        <p:txBody>
          <a:bodyPr>
            <a:normAutofit/>
          </a:bodyPr>
          <a:lstStyle/>
          <a:p>
            <a:r>
              <a:rPr lang="en-US" sz="2000" dirty="0" smtClean="0"/>
              <a:t>US Incidence and Source</a:t>
            </a:r>
            <a:endParaRPr lang="en-US" sz="2000" dirty="0"/>
          </a:p>
        </p:txBody>
      </p:sp>
      <p:sp>
        <p:nvSpPr>
          <p:cNvPr id="6" name="Content Placeholder 5"/>
          <p:cNvSpPr>
            <a:spLocks noGrp="1"/>
          </p:cNvSpPr>
          <p:nvPr>
            <p:ph sz="quarter" idx="4"/>
          </p:nvPr>
        </p:nvSpPr>
        <p:spPr>
          <a:xfrm>
            <a:off x="4645025" y="2174875"/>
            <a:ext cx="4041775" cy="4302125"/>
          </a:xfrm>
        </p:spPr>
        <p:txBody>
          <a:bodyPr>
            <a:normAutofit fontScale="92500" lnSpcReduction="20000"/>
          </a:bodyPr>
          <a:lstStyle/>
          <a:p>
            <a:r>
              <a:rPr lang="en-US" sz="1400" dirty="0" smtClean="0"/>
              <a:t>25 mill		NIDDK</a:t>
            </a:r>
          </a:p>
          <a:p>
            <a:r>
              <a:rPr lang="en-US" sz="1400" dirty="0" smtClean="0"/>
              <a:t>5.1 mill		</a:t>
            </a:r>
            <a:r>
              <a:rPr lang="en-US" sz="1400" dirty="0" err="1" smtClean="0"/>
              <a:t>Alheimers</a:t>
            </a:r>
            <a:r>
              <a:rPr lang="en-US" sz="1400" dirty="0" smtClean="0"/>
              <a:t> Org</a:t>
            </a:r>
          </a:p>
          <a:p>
            <a:r>
              <a:rPr lang="en-US" sz="1400" dirty="0" smtClean="0"/>
              <a:t>1.5 mill		</a:t>
            </a:r>
            <a:r>
              <a:rPr lang="en-US" sz="1400" dirty="0" err="1" smtClean="0"/>
              <a:t>Am.Heart</a:t>
            </a: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endParaRPr lang="en-US" sz="1400" dirty="0" smtClean="0"/>
          </a:p>
          <a:p>
            <a:r>
              <a:rPr lang="en-US" sz="1400" dirty="0" smtClean="0"/>
              <a:t>1 mill		Parkinson Foundation</a:t>
            </a:r>
          </a:p>
          <a:p>
            <a:r>
              <a:rPr lang="en-US" sz="1400" dirty="0" smtClean="0"/>
              <a:t>0.00035 mill	ALS Org</a:t>
            </a:r>
            <a:br>
              <a:rPr lang="en-US" sz="1400" dirty="0" smtClean="0"/>
            </a:br>
            <a:r>
              <a:rPr lang="en-US" sz="1400" dirty="0" smtClean="0"/>
              <a:t/>
            </a:r>
            <a:br>
              <a:rPr lang="en-US" sz="1400" dirty="0" smtClean="0"/>
            </a:br>
            <a:r>
              <a:rPr lang="en-US" sz="1400" dirty="0" smtClean="0"/>
              <a:t/>
            </a:r>
            <a:br>
              <a:rPr lang="en-US" sz="1400" dirty="0" smtClean="0"/>
            </a:br>
            <a:endParaRPr lang="en-US" sz="1400" dirty="0" smtClean="0"/>
          </a:p>
          <a:p>
            <a:r>
              <a:rPr lang="en-US" sz="1400" dirty="0" smtClean="0"/>
              <a:t>30 mill		</a:t>
            </a:r>
            <a:r>
              <a:rPr lang="en-US" sz="1400" dirty="0" err="1" smtClean="0"/>
              <a:t>FreeMed</a:t>
            </a:r>
            <a:endParaRPr lang="en-US" sz="1400" dirty="0" smtClean="0"/>
          </a:p>
          <a:p>
            <a:r>
              <a:rPr lang="en-US" sz="1400" dirty="0" smtClean="0"/>
              <a:t>8.5 mill		AHA</a:t>
            </a:r>
          </a:p>
          <a:p>
            <a:r>
              <a:rPr lang="en-US" sz="1400" dirty="0" smtClean="0"/>
              <a:t>6.4 mill		AHA</a:t>
            </a:r>
            <a:br>
              <a:rPr lang="en-US" sz="1400" dirty="0" smtClean="0"/>
            </a:br>
            <a:endParaRPr lang="en-US" sz="1400" dirty="0" smtClean="0"/>
          </a:p>
          <a:p>
            <a:pPr>
              <a:buNone/>
            </a:pPr>
            <a:r>
              <a:rPr lang="en-US" sz="1400" dirty="0" smtClean="0"/>
              <a:t/>
            </a:r>
            <a:br>
              <a:rPr lang="en-US" sz="1400" dirty="0" smtClean="0"/>
            </a:br>
            <a:r>
              <a:rPr lang="en-US" sz="1400" dirty="0" smtClean="0"/>
              <a:t/>
            </a:r>
            <a:br>
              <a:rPr lang="en-US" sz="1400" dirty="0" smtClean="0"/>
            </a:br>
            <a:endParaRPr lang="en-US" sz="1400" dirty="0" smtClean="0"/>
          </a:p>
          <a:p>
            <a:r>
              <a:rPr lang="en-US" sz="1400" dirty="0" smtClean="0"/>
              <a:t>33 mill		Free Med</a:t>
            </a:r>
          </a:p>
          <a:p>
            <a:r>
              <a:rPr lang="en-US" sz="1400" dirty="0" smtClean="0"/>
              <a:t>1.5 mill		CDC</a:t>
            </a:r>
          </a:p>
          <a:p>
            <a:pPr>
              <a:buNone/>
            </a:pPr>
            <a:r>
              <a:rPr lang="en-US" sz="1400" dirty="0" smtClean="0"/>
              <a:t/>
            </a:r>
            <a:br>
              <a:rPr lang="en-US" sz="1400" dirty="0" smtClean="0"/>
            </a:br>
            <a:r>
              <a:rPr lang="en-US" sz="1400" dirty="0" smtClean="0"/>
              <a:t/>
            </a:r>
            <a:br>
              <a:rPr lang="en-US" sz="1400" dirty="0" smtClean="0"/>
            </a:br>
            <a:endParaRPr lang="en-US" sz="1400" dirty="0"/>
          </a:p>
        </p:txBody>
      </p:sp>
      <p:sp>
        <p:nvSpPr>
          <p:cNvPr id="7" name="Text Placeholder 2"/>
          <p:cNvSpPr txBox="1">
            <a:spLocks/>
          </p:cNvSpPr>
          <p:nvPr/>
        </p:nvSpPr>
        <p:spPr>
          <a:xfrm rot="10800000" flipV="1">
            <a:off x="533400" y="3124199"/>
            <a:ext cx="3733800" cy="381001"/>
          </a:xfrm>
          <a:prstGeom prst="rect">
            <a:avLst/>
          </a:prstGeom>
        </p:spPr>
        <p:txBody>
          <a:bodyPr vert="horz" lIns="91440" tIns="45720" rIns="91440" bIns="45720" rtlCol="0" anchor="b">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533400" y="3048000"/>
            <a:ext cx="2558674" cy="369332"/>
          </a:xfrm>
          <a:prstGeom prst="rect">
            <a:avLst/>
          </a:prstGeom>
        </p:spPr>
        <p:txBody>
          <a:bodyPr wrap="square">
            <a:spAutoFit/>
          </a:bodyPr>
          <a:lstStyle/>
          <a:p>
            <a:r>
              <a:rPr lang="en-US" b="1" dirty="0" smtClean="0"/>
              <a:t>Free Radical Toxicity</a:t>
            </a:r>
            <a:endParaRPr lang="en-US" sz="2000" b="1" dirty="0"/>
          </a:p>
        </p:txBody>
      </p:sp>
      <p:sp>
        <p:nvSpPr>
          <p:cNvPr id="9" name="Rectangle 8"/>
          <p:cNvSpPr/>
          <p:nvPr/>
        </p:nvSpPr>
        <p:spPr>
          <a:xfrm>
            <a:off x="533400" y="3352800"/>
            <a:ext cx="3657600" cy="523220"/>
          </a:xfrm>
          <a:prstGeom prst="rect">
            <a:avLst/>
          </a:prstGeom>
        </p:spPr>
        <p:txBody>
          <a:bodyPr wrap="square">
            <a:spAutoFit/>
          </a:bodyPr>
          <a:lstStyle/>
          <a:p>
            <a:pPr>
              <a:buFont typeface="Arial" pitchFamily="34" charset="0"/>
              <a:buChar char="•"/>
            </a:pPr>
            <a:r>
              <a:rPr lang="en-US" sz="1400" dirty="0" smtClean="0"/>
              <a:t>       Parkinson’s disease</a:t>
            </a:r>
          </a:p>
          <a:p>
            <a:pPr>
              <a:buFont typeface="Arial" pitchFamily="34" charset="0"/>
              <a:buChar char="•"/>
            </a:pPr>
            <a:r>
              <a:rPr lang="en-US" sz="1400" dirty="0" smtClean="0"/>
              <a:t>        ALS </a:t>
            </a:r>
            <a:endParaRPr lang="en-US" sz="1400" dirty="0"/>
          </a:p>
        </p:txBody>
      </p:sp>
      <p:sp>
        <p:nvSpPr>
          <p:cNvPr id="13" name="Rectangle 12"/>
          <p:cNvSpPr/>
          <p:nvPr/>
        </p:nvSpPr>
        <p:spPr>
          <a:xfrm>
            <a:off x="533400" y="3886200"/>
            <a:ext cx="3276600" cy="369332"/>
          </a:xfrm>
          <a:prstGeom prst="rect">
            <a:avLst/>
          </a:prstGeom>
        </p:spPr>
        <p:txBody>
          <a:bodyPr wrap="square">
            <a:spAutoFit/>
          </a:bodyPr>
          <a:lstStyle/>
          <a:p>
            <a:r>
              <a:rPr lang="en-US" b="1" dirty="0" smtClean="0"/>
              <a:t>Hypoxia </a:t>
            </a:r>
            <a:endParaRPr lang="en-US" b="1" dirty="0"/>
          </a:p>
        </p:txBody>
      </p:sp>
      <p:sp>
        <p:nvSpPr>
          <p:cNvPr id="14" name="Rectangle 13"/>
          <p:cNvSpPr/>
          <p:nvPr/>
        </p:nvSpPr>
        <p:spPr>
          <a:xfrm>
            <a:off x="533400" y="4267200"/>
            <a:ext cx="3505200" cy="861774"/>
          </a:xfrm>
          <a:prstGeom prst="rect">
            <a:avLst/>
          </a:prstGeom>
        </p:spPr>
        <p:txBody>
          <a:bodyPr wrap="square">
            <a:spAutoFit/>
          </a:bodyPr>
          <a:lstStyle/>
          <a:p>
            <a:pPr>
              <a:buFont typeface="Arial" pitchFamily="34" charset="0"/>
              <a:buChar char="•"/>
            </a:pPr>
            <a:r>
              <a:rPr lang="en-US" dirty="0" smtClean="0"/>
              <a:t>    </a:t>
            </a:r>
            <a:r>
              <a:rPr lang="en-US" sz="1600" dirty="0" smtClean="0"/>
              <a:t>COPD</a:t>
            </a:r>
          </a:p>
          <a:p>
            <a:pPr>
              <a:buFont typeface="Arial" pitchFamily="34" charset="0"/>
              <a:buChar char="•"/>
            </a:pPr>
            <a:r>
              <a:rPr lang="en-US" sz="1600" dirty="0" smtClean="0"/>
              <a:t>     MI</a:t>
            </a:r>
          </a:p>
          <a:p>
            <a:pPr>
              <a:buFont typeface="Arial" pitchFamily="34" charset="0"/>
              <a:buChar char="•"/>
            </a:pPr>
            <a:r>
              <a:rPr lang="en-US" sz="1600" dirty="0" smtClean="0"/>
              <a:t>     Stroke</a:t>
            </a:r>
            <a:endParaRPr lang="en-US" sz="1600" dirty="0"/>
          </a:p>
        </p:txBody>
      </p:sp>
      <p:sp>
        <p:nvSpPr>
          <p:cNvPr id="15" name="Rectangle 14"/>
          <p:cNvSpPr/>
          <p:nvPr/>
        </p:nvSpPr>
        <p:spPr>
          <a:xfrm>
            <a:off x="609600" y="5029200"/>
            <a:ext cx="3429000" cy="369332"/>
          </a:xfrm>
          <a:prstGeom prst="rect">
            <a:avLst/>
          </a:prstGeom>
        </p:spPr>
        <p:txBody>
          <a:bodyPr wrap="square">
            <a:spAutoFit/>
          </a:bodyPr>
          <a:lstStyle/>
          <a:p>
            <a:r>
              <a:rPr lang="en-US" b="1" dirty="0" smtClean="0"/>
              <a:t>Insulin Resistance</a:t>
            </a:r>
            <a:endParaRPr lang="en-US" b="1" dirty="0"/>
          </a:p>
        </p:txBody>
      </p:sp>
      <p:sp>
        <p:nvSpPr>
          <p:cNvPr id="16" name="Rectangle 15"/>
          <p:cNvSpPr/>
          <p:nvPr/>
        </p:nvSpPr>
        <p:spPr>
          <a:xfrm>
            <a:off x="609600" y="5334000"/>
            <a:ext cx="2895600" cy="646331"/>
          </a:xfrm>
          <a:prstGeom prst="rect">
            <a:avLst/>
          </a:prstGeom>
        </p:spPr>
        <p:txBody>
          <a:bodyPr wrap="square">
            <a:spAutoFit/>
          </a:bodyPr>
          <a:lstStyle/>
          <a:p>
            <a:pPr>
              <a:buFont typeface="Arial" pitchFamily="34" charset="0"/>
              <a:buChar char="•"/>
            </a:pPr>
            <a:r>
              <a:rPr lang="en-US" dirty="0" smtClean="0"/>
              <a:t>    Obesity</a:t>
            </a:r>
          </a:p>
          <a:p>
            <a:pPr>
              <a:buFont typeface="Arial" pitchFamily="34" charset="0"/>
              <a:buChar char="•"/>
            </a:pPr>
            <a:r>
              <a:rPr lang="en-US" dirty="0" smtClean="0"/>
              <a:t>    Traumatic Head Injury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IP Injection of Short Chain Fatty Acids to Starved Rats Increases </a:t>
            </a:r>
            <a:r>
              <a:rPr lang="en-US" sz="2400" dirty="0" err="1" smtClean="0"/>
              <a:t>CaMgPPi</a:t>
            </a:r>
            <a:r>
              <a:rPr lang="en-US" sz="2400" dirty="0" smtClean="0"/>
              <a:t> in Liver Mitochondria </a:t>
            </a:r>
            <a:endParaRPr lang="en-US" sz="2400" dirty="0"/>
          </a:p>
        </p:txBody>
      </p:sp>
      <p:sp>
        <p:nvSpPr>
          <p:cNvPr id="3" name="Content Placeholder 2"/>
          <p:cNvSpPr>
            <a:spLocks noGrp="1"/>
          </p:cNvSpPr>
          <p:nvPr>
            <p:ph idx="1"/>
          </p:nvPr>
        </p:nvSpPr>
        <p:spPr/>
        <p:txBody>
          <a:bodyPr>
            <a:normAutofit/>
          </a:bodyPr>
          <a:lstStyle/>
          <a:p>
            <a:r>
              <a:rPr lang="en-US" sz="2000" dirty="0" smtClean="0"/>
              <a:t>Injecting 2 ml of 2M salts of short chain fatty acids in starved animals increases vasopressin and increased </a:t>
            </a:r>
            <a:r>
              <a:rPr lang="en-US" sz="2000" dirty="0" err="1" smtClean="0"/>
              <a:t>CaMg</a:t>
            </a:r>
            <a:r>
              <a:rPr lang="en-US" sz="2000" dirty="0" smtClean="0"/>
              <a:t> PPi to about 4 </a:t>
            </a:r>
            <a:r>
              <a:rPr lang="en-US" sz="2000" dirty="0" err="1" smtClean="0">
                <a:latin typeface="Symbol" pitchFamily="18" charset="2"/>
              </a:rPr>
              <a:t>m</a:t>
            </a:r>
            <a:r>
              <a:rPr lang="en-US" sz="2000" dirty="0" err="1" smtClean="0"/>
              <a:t>mole</a:t>
            </a:r>
            <a:r>
              <a:rPr lang="en-US" sz="2000" dirty="0" smtClean="0"/>
              <a:t>/g which was NMR invisible.  The increase in </a:t>
            </a:r>
            <a:r>
              <a:rPr lang="en-US" sz="2000" dirty="0" err="1" smtClean="0"/>
              <a:t>CaMgPPi</a:t>
            </a:r>
            <a:r>
              <a:rPr lang="en-US" sz="2000" dirty="0" smtClean="0"/>
              <a:t> was accompanied by a drop in the [ATP]/[ADP][Pi] and the</a:t>
            </a:r>
            <a:r>
              <a:rPr lang="en-US" sz="2000" dirty="0" smtClean="0">
                <a:latin typeface="Symbol" pitchFamily="18" charset="2"/>
              </a:rPr>
              <a:t> D</a:t>
            </a:r>
            <a:r>
              <a:rPr lang="en-US" sz="2000" dirty="0" smtClean="0"/>
              <a:t>G’ of ATP.</a:t>
            </a:r>
            <a:br>
              <a:rPr lang="en-US" sz="2000" dirty="0" smtClean="0"/>
            </a:br>
            <a:r>
              <a:rPr lang="en-US" sz="2000" dirty="0" smtClean="0"/>
              <a:t>Veech RL et al, </a:t>
            </a:r>
            <a:r>
              <a:rPr lang="en-US" sz="2000" i="1" dirty="0" err="1" smtClean="0"/>
              <a:t>AdvExpBiolMed</a:t>
            </a:r>
            <a:r>
              <a:rPr lang="en-US" sz="2000" i="1" dirty="0" smtClean="0"/>
              <a:t> </a:t>
            </a:r>
            <a:r>
              <a:rPr lang="en-US" sz="2000" dirty="0" smtClean="0"/>
              <a:t>1986, 194: 617-46</a:t>
            </a:r>
          </a:p>
          <a:p>
            <a:r>
              <a:rPr lang="en-US" sz="2000" dirty="0" smtClean="0"/>
              <a:t>The metabolism of acetate in rat brain decreases the </a:t>
            </a:r>
            <a:r>
              <a:rPr lang="en-US" sz="2000" dirty="0" smtClean="0">
                <a:latin typeface="Symbol" pitchFamily="18" charset="2"/>
              </a:rPr>
              <a:t>D</a:t>
            </a:r>
            <a:r>
              <a:rPr lang="en-US" sz="2000" dirty="0" smtClean="0"/>
              <a:t>G’ of ATP in rat brain </a:t>
            </a:r>
            <a:br>
              <a:rPr lang="en-US" sz="2000" dirty="0" smtClean="0"/>
            </a:br>
            <a:r>
              <a:rPr lang="en-US" sz="2000" dirty="0" smtClean="0"/>
              <a:t>Pawlosky, R. et al, </a:t>
            </a:r>
            <a:r>
              <a:rPr lang="en-US" sz="2000" i="1" dirty="0" err="1" smtClean="0"/>
              <a:t>AlcClinExpRes</a:t>
            </a:r>
            <a:r>
              <a:rPr lang="en-US" sz="2000" i="1" dirty="0" smtClean="0"/>
              <a:t> </a:t>
            </a:r>
            <a:r>
              <a:rPr lang="en-US" sz="2000" dirty="0" smtClean="0"/>
              <a:t>2010, 34: 1-7</a:t>
            </a:r>
          </a:p>
          <a:p>
            <a:r>
              <a:rPr lang="en-US" sz="2000" dirty="0" smtClean="0"/>
              <a:t>The metabolism of D-</a:t>
            </a:r>
            <a:r>
              <a:rPr lang="en-US" sz="2000" dirty="0" smtClean="0">
                <a:latin typeface="Symbol" pitchFamily="18" charset="2"/>
              </a:rPr>
              <a:t>b</a:t>
            </a:r>
            <a:r>
              <a:rPr lang="en-US" sz="2000" dirty="0" smtClean="0"/>
              <a:t>-hydroxybutyrate in rat brain increases the </a:t>
            </a:r>
            <a:r>
              <a:rPr lang="en-US" sz="2000" dirty="0" smtClean="0">
                <a:latin typeface="Symbol" pitchFamily="18" charset="2"/>
              </a:rPr>
              <a:t>D</a:t>
            </a:r>
            <a:r>
              <a:rPr lang="en-US" sz="2000" dirty="0" smtClean="0"/>
              <a:t>G’ of ATP. </a:t>
            </a:r>
            <a:br>
              <a:rPr lang="en-US" sz="2000" dirty="0" smtClean="0"/>
            </a:br>
            <a:r>
              <a:rPr lang="en-US" sz="2000" dirty="0" smtClean="0"/>
              <a:t>Kashiwaya Y. et al, </a:t>
            </a:r>
            <a:r>
              <a:rPr lang="en-US" sz="2000" i="1" dirty="0" err="1" smtClean="0"/>
              <a:t>JBiolChem</a:t>
            </a:r>
            <a:r>
              <a:rPr lang="en-US" sz="2000" dirty="0" smtClean="0"/>
              <a:t> 2010, 285: 25950-6.</a:t>
            </a:r>
            <a:br>
              <a:rPr lang="en-US" sz="2000" dirty="0" smtClean="0"/>
            </a:br>
            <a:endParaRPr lang="en-US" sz="20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Traumatic Brain Injury </a:t>
            </a:r>
            <a:r>
              <a:rPr lang="en-US" sz="2800" dirty="0" err="1" smtClean="0"/>
              <a:t>Afflicates</a:t>
            </a:r>
            <a:r>
              <a:rPr lang="en-US" sz="2800" dirty="0" smtClean="0"/>
              <a:t> 1.5 million Americans per Year and Accounts for 20% of Troop Casualties</a:t>
            </a:r>
            <a:endParaRPr lang="en-US" sz="2800" dirty="0"/>
          </a:p>
        </p:txBody>
      </p:sp>
      <p:sp>
        <p:nvSpPr>
          <p:cNvPr id="3" name="Content Placeholder 2"/>
          <p:cNvSpPr>
            <a:spLocks noGrp="1"/>
          </p:cNvSpPr>
          <p:nvPr>
            <p:ph idx="1"/>
          </p:nvPr>
        </p:nvSpPr>
        <p:spPr/>
        <p:txBody>
          <a:bodyPr>
            <a:normAutofit/>
          </a:bodyPr>
          <a:lstStyle/>
          <a:p>
            <a:r>
              <a:rPr lang="en-US" sz="2800" dirty="0" smtClean="0"/>
              <a:t>Brain Damage in Traumatic brain injury can be Limited by administration of </a:t>
            </a:r>
            <a:r>
              <a:rPr lang="en-US" sz="2800" dirty="0" err="1" smtClean="0"/>
              <a:t>Cyclosporin</a:t>
            </a:r>
            <a:r>
              <a:rPr lang="en-US" sz="2800" dirty="0" smtClean="0"/>
              <a:t> which closes the mitochondrial </a:t>
            </a:r>
            <a:r>
              <a:rPr lang="en-US" sz="2800" dirty="0" err="1" smtClean="0"/>
              <a:t>permiability</a:t>
            </a:r>
            <a:r>
              <a:rPr lang="en-US" sz="2800" dirty="0" smtClean="0"/>
              <a:t> transition pore. </a:t>
            </a:r>
            <a:r>
              <a:rPr lang="en-US" sz="2800" dirty="0" err="1" smtClean="0"/>
              <a:t>Buki</a:t>
            </a:r>
            <a:r>
              <a:rPr lang="en-US" sz="2800" dirty="0" smtClean="0"/>
              <a:t> A. </a:t>
            </a:r>
            <a:r>
              <a:rPr lang="en-US" sz="2800" i="1" dirty="0" smtClean="0"/>
              <a:t>J </a:t>
            </a:r>
            <a:r>
              <a:rPr lang="en-US" sz="2800" i="1" dirty="0" err="1" smtClean="0"/>
              <a:t>Neurotrauma</a:t>
            </a:r>
            <a:r>
              <a:rPr lang="en-US" sz="2800" dirty="0" smtClean="0"/>
              <a:t> 1999, 16: 511-21</a:t>
            </a:r>
            <a:br>
              <a:rPr lang="en-US" sz="2800" dirty="0" smtClean="0"/>
            </a:br>
            <a:r>
              <a:rPr lang="en-US" sz="2800" dirty="0" smtClean="0"/>
              <a:t>Crompton, M. </a:t>
            </a:r>
            <a:r>
              <a:rPr lang="en-US" sz="2800" i="1" dirty="0" err="1" smtClean="0"/>
              <a:t>Biochem</a:t>
            </a:r>
            <a:r>
              <a:rPr lang="en-US" sz="2800" i="1" dirty="0" smtClean="0"/>
              <a:t> J</a:t>
            </a:r>
            <a:r>
              <a:rPr lang="en-US" sz="2800" dirty="0" smtClean="0"/>
              <a:t>. 1999, 341: (pt 2) 233-49</a:t>
            </a:r>
          </a:p>
          <a:p>
            <a:endParaRPr lang="en-US" sz="2800" dirty="0" smtClean="0"/>
          </a:p>
          <a:p>
            <a:r>
              <a:rPr lang="en-US" sz="2800" dirty="0" smtClean="0"/>
              <a:t>But </a:t>
            </a:r>
            <a:r>
              <a:rPr lang="en-US" sz="2800" dirty="0" err="1" smtClean="0"/>
              <a:t>cyclosporin</a:t>
            </a:r>
            <a:r>
              <a:rPr lang="en-US" sz="2800" dirty="0" smtClean="0"/>
              <a:t> A also causes impaired immune function, limiting its therapeutic use.</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Traumatic Brain Injury is Associated with A Low Brain </a:t>
            </a:r>
            <a:r>
              <a:rPr lang="en-US" sz="2800" dirty="0" smtClean="0">
                <a:latin typeface="Symbol" pitchFamily="18" charset="2"/>
              </a:rPr>
              <a:t>D</a:t>
            </a:r>
            <a:r>
              <a:rPr lang="en-US" sz="2800" dirty="0" smtClean="0"/>
              <a:t>G of ATP</a:t>
            </a:r>
            <a:endParaRPr lang="en-US" sz="2800" dirty="0"/>
          </a:p>
        </p:txBody>
      </p:sp>
      <p:sp>
        <p:nvSpPr>
          <p:cNvPr id="3" name="Content Placeholder 2"/>
          <p:cNvSpPr>
            <a:spLocks noGrp="1"/>
          </p:cNvSpPr>
          <p:nvPr>
            <p:ph idx="1"/>
          </p:nvPr>
        </p:nvSpPr>
        <p:spPr/>
        <p:txBody>
          <a:bodyPr>
            <a:normAutofit/>
          </a:bodyPr>
          <a:lstStyle/>
          <a:p>
            <a:r>
              <a:rPr lang="en-US" sz="2800" dirty="0" smtClean="0"/>
              <a:t>TBI is associated with a decrease in brain O</a:t>
            </a:r>
            <a:r>
              <a:rPr lang="en-US" sz="2400" dirty="0" smtClean="0"/>
              <a:t>2</a:t>
            </a:r>
            <a:r>
              <a:rPr lang="en-US" sz="2800" dirty="0" smtClean="0"/>
              <a:t> consumption, increased brain [Lactate]/[pyruvate] and increase brain [creatine], all indicative of a decrease in </a:t>
            </a:r>
            <a:r>
              <a:rPr lang="en-US" sz="2800" dirty="0" smtClean="0">
                <a:latin typeface="Symbol" pitchFamily="18" charset="2"/>
              </a:rPr>
              <a:t>D</a:t>
            </a:r>
            <a:r>
              <a:rPr lang="en-US" sz="2800" dirty="0" smtClean="0"/>
              <a:t>G ATP </a:t>
            </a:r>
            <a:br>
              <a:rPr lang="en-US" sz="2800" dirty="0" smtClean="0"/>
            </a:br>
            <a:r>
              <a:rPr lang="en-US" sz="2800" dirty="0" smtClean="0"/>
              <a:t>Casey, PA et al, </a:t>
            </a:r>
            <a:r>
              <a:rPr lang="en-US" sz="2800" i="1" dirty="0" smtClean="0"/>
              <a:t>J </a:t>
            </a:r>
            <a:r>
              <a:rPr lang="en-US" sz="2800" i="1" dirty="0" err="1" smtClean="0"/>
              <a:t>Neurotrauma</a:t>
            </a:r>
            <a:r>
              <a:rPr lang="en-US" sz="2800" dirty="0" smtClean="0"/>
              <a:t> 2008, 25: 603-14</a:t>
            </a:r>
          </a:p>
          <a:p>
            <a:r>
              <a:rPr lang="en-US" sz="2800" dirty="0" smtClean="0"/>
              <a:t>TBI is associated with a decrease in pyruvate dehydrogenase activity  Sharma, P, </a:t>
            </a:r>
            <a:r>
              <a:rPr lang="en-US" sz="2800" i="1" dirty="0" smtClean="0"/>
              <a:t>J </a:t>
            </a:r>
            <a:r>
              <a:rPr lang="en-US" sz="2800" i="1" dirty="0" err="1" smtClean="0"/>
              <a:t>Emerg</a:t>
            </a:r>
            <a:r>
              <a:rPr lang="en-US" sz="2800" i="1" dirty="0" smtClean="0"/>
              <a:t> Trauma Shock</a:t>
            </a:r>
            <a:r>
              <a:rPr lang="en-US" sz="2800" dirty="0" smtClean="0"/>
              <a:t>, 2009, 2:67-72</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Ketogenic Diets Can Treat TBI and Increase</a:t>
            </a:r>
            <a:r>
              <a:rPr lang="en-US" sz="3200" dirty="0" smtClean="0">
                <a:latin typeface="Symbol" pitchFamily="18" charset="2"/>
              </a:rPr>
              <a:t> D</a:t>
            </a:r>
            <a:r>
              <a:rPr lang="en-US" sz="3200" dirty="0" smtClean="0">
                <a:latin typeface="+mn-lt"/>
              </a:rPr>
              <a:t>G</a:t>
            </a:r>
            <a:r>
              <a:rPr lang="en-US" sz="3200" dirty="0" smtClean="0">
                <a:latin typeface="Symbol" pitchFamily="18" charset="2"/>
              </a:rPr>
              <a:t> </a:t>
            </a:r>
            <a:r>
              <a:rPr lang="en-US" sz="3200" dirty="0" smtClean="0"/>
              <a:t>of ATP</a:t>
            </a:r>
            <a:endParaRPr lang="en-US" sz="3200" dirty="0"/>
          </a:p>
        </p:txBody>
      </p:sp>
      <p:sp>
        <p:nvSpPr>
          <p:cNvPr id="3" name="Content Placeholder 2"/>
          <p:cNvSpPr>
            <a:spLocks noGrp="1"/>
          </p:cNvSpPr>
          <p:nvPr>
            <p:ph idx="1"/>
          </p:nvPr>
        </p:nvSpPr>
        <p:spPr/>
        <p:txBody>
          <a:bodyPr/>
          <a:lstStyle/>
          <a:p>
            <a:r>
              <a:rPr lang="en-US" dirty="0" smtClean="0"/>
              <a:t>A ketogenic diet limits brain damage after TBI</a:t>
            </a:r>
            <a:br>
              <a:rPr lang="en-US" dirty="0" smtClean="0"/>
            </a:br>
            <a:r>
              <a:rPr lang="en-US" dirty="0" err="1" smtClean="0"/>
              <a:t>Prins</a:t>
            </a:r>
            <a:r>
              <a:rPr lang="en-US" dirty="0" smtClean="0"/>
              <a:t>, ML. </a:t>
            </a:r>
            <a:r>
              <a:rPr lang="en-US" i="1" dirty="0" smtClean="0"/>
              <a:t>J </a:t>
            </a:r>
            <a:r>
              <a:rPr lang="en-US" i="1" dirty="0" err="1" smtClean="0"/>
              <a:t>CerebBldFlowMetab</a:t>
            </a:r>
            <a:r>
              <a:rPr lang="en-US" dirty="0" smtClean="0"/>
              <a:t> 2008 28:1-16</a:t>
            </a:r>
          </a:p>
          <a:p>
            <a:r>
              <a:rPr lang="en-US" dirty="0" smtClean="0"/>
              <a:t>Metabolism of ketone bodies can by pass the block in PDH and increase </a:t>
            </a:r>
            <a:r>
              <a:rPr lang="en-US" dirty="0" smtClean="0">
                <a:latin typeface="Symbol" pitchFamily="18" charset="2"/>
              </a:rPr>
              <a:t>D</a:t>
            </a:r>
            <a:r>
              <a:rPr lang="en-US" dirty="0" smtClean="0"/>
              <a:t>G of ATP</a:t>
            </a:r>
            <a:br>
              <a:rPr lang="en-US" dirty="0" smtClean="0"/>
            </a:br>
            <a:r>
              <a:rPr lang="en-US" dirty="0" smtClean="0"/>
              <a:t>Sato K. </a:t>
            </a:r>
            <a:r>
              <a:rPr lang="en-US" i="1" dirty="0" smtClean="0"/>
              <a:t>FASEB J </a:t>
            </a:r>
            <a:r>
              <a:rPr lang="en-US" dirty="0" smtClean="0"/>
              <a:t>1995</a:t>
            </a:r>
            <a:r>
              <a:rPr lang="en-US" i="1" dirty="0" smtClean="0"/>
              <a:t> </a:t>
            </a:r>
            <a:r>
              <a:rPr lang="en-US" dirty="0" smtClean="0"/>
              <a:t>9:651-8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227013" y="914400"/>
            <a:ext cx="8612188" cy="5761038"/>
            <a:chOff x="143" y="576"/>
            <a:chExt cx="5425" cy="3629"/>
          </a:xfrm>
        </p:grpSpPr>
        <p:sp>
          <p:nvSpPr>
            <p:cNvPr id="1028" name="AutoShape 4"/>
            <p:cNvSpPr>
              <a:spLocks noChangeAspect="1" noChangeArrowheads="1" noTextEdit="1"/>
            </p:cNvSpPr>
            <p:nvPr/>
          </p:nvSpPr>
          <p:spPr bwMode="auto">
            <a:xfrm>
              <a:off x="144" y="576"/>
              <a:ext cx="5424" cy="36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1077" y="595"/>
              <a:ext cx="4484" cy="3601"/>
            </a:xfrm>
            <a:custGeom>
              <a:avLst/>
              <a:gdLst/>
              <a:ahLst/>
              <a:cxnLst>
                <a:cxn ang="0">
                  <a:pos x="2433" y="1908"/>
                </a:cxn>
                <a:cxn ang="0">
                  <a:pos x="2389" y="1951"/>
                </a:cxn>
                <a:cxn ang="0">
                  <a:pos x="121" y="1951"/>
                </a:cxn>
                <a:cxn ang="0">
                  <a:pos x="58" y="1943"/>
                </a:cxn>
                <a:cxn ang="0">
                  <a:pos x="0" y="1896"/>
                </a:cxn>
                <a:cxn ang="0">
                  <a:pos x="6" y="43"/>
                </a:cxn>
                <a:cxn ang="0">
                  <a:pos x="51" y="0"/>
                </a:cxn>
                <a:cxn ang="0">
                  <a:pos x="2321" y="1"/>
                </a:cxn>
                <a:cxn ang="0">
                  <a:pos x="2391" y="60"/>
                </a:cxn>
                <a:cxn ang="0">
                  <a:pos x="2433" y="109"/>
                </a:cxn>
                <a:cxn ang="0">
                  <a:pos x="2433" y="1908"/>
                </a:cxn>
              </a:cxnLst>
              <a:rect l="0" t="0" r="r" b="b"/>
              <a:pathLst>
                <a:path w="2433" h="1953">
                  <a:moveTo>
                    <a:pt x="2433" y="1908"/>
                  </a:moveTo>
                  <a:cubicBezTo>
                    <a:pt x="2433" y="1932"/>
                    <a:pt x="2414" y="1951"/>
                    <a:pt x="2389" y="1951"/>
                  </a:cubicBezTo>
                  <a:cubicBezTo>
                    <a:pt x="121" y="1951"/>
                    <a:pt x="121" y="1951"/>
                    <a:pt x="121" y="1951"/>
                  </a:cubicBezTo>
                  <a:cubicBezTo>
                    <a:pt x="97" y="1951"/>
                    <a:pt x="75" y="1953"/>
                    <a:pt x="58" y="1943"/>
                  </a:cubicBezTo>
                  <a:cubicBezTo>
                    <a:pt x="33" y="1928"/>
                    <a:pt x="0" y="1896"/>
                    <a:pt x="0" y="1896"/>
                  </a:cubicBezTo>
                  <a:cubicBezTo>
                    <a:pt x="6" y="43"/>
                    <a:pt x="6" y="43"/>
                    <a:pt x="6" y="43"/>
                  </a:cubicBezTo>
                  <a:cubicBezTo>
                    <a:pt x="6" y="20"/>
                    <a:pt x="26" y="0"/>
                    <a:pt x="51" y="0"/>
                  </a:cubicBezTo>
                  <a:cubicBezTo>
                    <a:pt x="2321" y="1"/>
                    <a:pt x="2321" y="1"/>
                    <a:pt x="2321" y="1"/>
                  </a:cubicBezTo>
                  <a:cubicBezTo>
                    <a:pt x="2321" y="1"/>
                    <a:pt x="2374" y="46"/>
                    <a:pt x="2391" y="60"/>
                  </a:cubicBezTo>
                  <a:cubicBezTo>
                    <a:pt x="2408" y="74"/>
                    <a:pt x="2433" y="85"/>
                    <a:pt x="2433" y="109"/>
                  </a:cubicBezTo>
                  <a:lnTo>
                    <a:pt x="2433" y="1908"/>
                  </a:lnTo>
                  <a:close/>
                </a:path>
              </a:pathLst>
            </a:custGeom>
            <a:solidFill>
              <a:srgbClr val="DEDEBE"/>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1049" y="582"/>
              <a:ext cx="4344" cy="3529"/>
            </a:xfrm>
            <a:custGeom>
              <a:avLst/>
              <a:gdLst/>
              <a:ahLst/>
              <a:cxnLst>
                <a:cxn ang="0">
                  <a:pos x="2357" y="1870"/>
                </a:cxn>
                <a:cxn ang="0">
                  <a:pos x="2312" y="1914"/>
                </a:cxn>
                <a:cxn ang="0">
                  <a:pos x="44" y="1914"/>
                </a:cxn>
                <a:cxn ang="0">
                  <a:pos x="0" y="1870"/>
                </a:cxn>
                <a:cxn ang="0">
                  <a:pos x="0" y="44"/>
                </a:cxn>
                <a:cxn ang="0">
                  <a:pos x="44" y="0"/>
                </a:cxn>
                <a:cxn ang="0">
                  <a:pos x="2312" y="0"/>
                </a:cxn>
                <a:cxn ang="0">
                  <a:pos x="2357" y="44"/>
                </a:cxn>
                <a:cxn ang="0">
                  <a:pos x="2357" y="1870"/>
                </a:cxn>
              </a:cxnLst>
              <a:rect l="0" t="0" r="r" b="b"/>
              <a:pathLst>
                <a:path w="2357" h="1914">
                  <a:moveTo>
                    <a:pt x="2357" y="1870"/>
                  </a:moveTo>
                  <a:cubicBezTo>
                    <a:pt x="2357" y="1894"/>
                    <a:pt x="2337" y="1914"/>
                    <a:pt x="2312" y="1914"/>
                  </a:cubicBezTo>
                  <a:cubicBezTo>
                    <a:pt x="44" y="1914"/>
                    <a:pt x="44" y="1914"/>
                    <a:pt x="44" y="1914"/>
                  </a:cubicBezTo>
                  <a:cubicBezTo>
                    <a:pt x="20" y="1914"/>
                    <a:pt x="0" y="1894"/>
                    <a:pt x="0" y="1870"/>
                  </a:cubicBezTo>
                  <a:cubicBezTo>
                    <a:pt x="0" y="44"/>
                    <a:pt x="0" y="44"/>
                    <a:pt x="0" y="44"/>
                  </a:cubicBezTo>
                  <a:cubicBezTo>
                    <a:pt x="0" y="20"/>
                    <a:pt x="20" y="0"/>
                    <a:pt x="44" y="0"/>
                  </a:cubicBezTo>
                  <a:cubicBezTo>
                    <a:pt x="2312" y="0"/>
                    <a:pt x="2312" y="0"/>
                    <a:pt x="2312" y="0"/>
                  </a:cubicBezTo>
                  <a:cubicBezTo>
                    <a:pt x="2337" y="0"/>
                    <a:pt x="2357" y="20"/>
                    <a:pt x="2357" y="44"/>
                  </a:cubicBezTo>
                  <a:lnTo>
                    <a:pt x="2357" y="1870"/>
                  </a:lnTo>
                  <a:close/>
                </a:path>
              </a:pathLst>
            </a:custGeom>
            <a:solidFill>
              <a:srgbClr val="C4C4A8"/>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1158" y="685"/>
              <a:ext cx="4228" cy="3426"/>
            </a:xfrm>
            <a:custGeom>
              <a:avLst/>
              <a:gdLst/>
              <a:ahLst/>
              <a:cxnLst>
                <a:cxn ang="0">
                  <a:pos x="2294" y="1813"/>
                </a:cxn>
                <a:cxn ang="0">
                  <a:pos x="2250" y="1857"/>
                </a:cxn>
                <a:cxn ang="0">
                  <a:pos x="45" y="1857"/>
                </a:cxn>
                <a:cxn ang="0">
                  <a:pos x="1" y="1858"/>
                </a:cxn>
                <a:cxn ang="0">
                  <a:pos x="0" y="1813"/>
                </a:cxn>
                <a:cxn ang="0">
                  <a:pos x="0" y="45"/>
                </a:cxn>
                <a:cxn ang="0">
                  <a:pos x="45" y="1"/>
                </a:cxn>
                <a:cxn ang="0">
                  <a:pos x="2250" y="1"/>
                </a:cxn>
                <a:cxn ang="0">
                  <a:pos x="2294" y="0"/>
                </a:cxn>
                <a:cxn ang="0">
                  <a:pos x="2294" y="45"/>
                </a:cxn>
                <a:cxn ang="0">
                  <a:pos x="2294" y="1813"/>
                </a:cxn>
              </a:cxnLst>
              <a:rect l="0" t="0" r="r" b="b"/>
              <a:pathLst>
                <a:path w="2294" h="1858">
                  <a:moveTo>
                    <a:pt x="2294" y="1813"/>
                  </a:moveTo>
                  <a:cubicBezTo>
                    <a:pt x="2294" y="1837"/>
                    <a:pt x="2274" y="1857"/>
                    <a:pt x="2250" y="1857"/>
                  </a:cubicBezTo>
                  <a:cubicBezTo>
                    <a:pt x="45" y="1857"/>
                    <a:pt x="45" y="1857"/>
                    <a:pt x="45" y="1857"/>
                  </a:cubicBezTo>
                  <a:cubicBezTo>
                    <a:pt x="27" y="1857"/>
                    <a:pt x="22" y="1857"/>
                    <a:pt x="1" y="1858"/>
                  </a:cubicBezTo>
                  <a:cubicBezTo>
                    <a:pt x="1" y="1846"/>
                    <a:pt x="0" y="1833"/>
                    <a:pt x="0" y="1813"/>
                  </a:cubicBezTo>
                  <a:cubicBezTo>
                    <a:pt x="0" y="45"/>
                    <a:pt x="0" y="45"/>
                    <a:pt x="0" y="45"/>
                  </a:cubicBezTo>
                  <a:cubicBezTo>
                    <a:pt x="0" y="21"/>
                    <a:pt x="20" y="1"/>
                    <a:pt x="45" y="1"/>
                  </a:cubicBezTo>
                  <a:cubicBezTo>
                    <a:pt x="2250" y="1"/>
                    <a:pt x="2250" y="1"/>
                    <a:pt x="2250" y="1"/>
                  </a:cubicBezTo>
                  <a:cubicBezTo>
                    <a:pt x="2261" y="1"/>
                    <a:pt x="2287" y="0"/>
                    <a:pt x="2294" y="0"/>
                  </a:cubicBezTo>
                  <a:cubicBezTo>
                    <a:pt x="2294" y="15"/>
                    <a:pt x="2294" y="32"/>
                    <a:pt x="2294" y="45"/>
                  </a:cubicBezTo>
                  <a:lnTo>
                    <a:pt x="2294" y="1813"/>
                  </a:lnTo>
                  <a:close/>
                </a:path>
              </a:pathLst>
            </a:custGeom>
            <a:solidFill>
              <a:srgbClr val="EBF8FB"/>
            </a:solid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2" cstate="print"/>
            <a:srcRect/>
            <a:stretch>
              <a:fillRect/>
            </a:stretch>
          </p:blipFill>
          <p:spPr bwMode="auto">
            <a:xfrm>
              <a:off x="3185" y="844"/>
              <a:ext cx="1941" cy="3037"/>
            </a:xfrm>
            <a:prstGeom prst="rect">
              <a:avLst/>
            </a:prstGeom>
            <a:noFill/>
            <a:ln w="9525">
              <a:noFill/>
              <a:miter lim="800000"/>
              <a:headEnd/>
              <a:tailEnd/>
            </a:ln>
          </p:spPr>
        </p:pic>
        <p:sp>
          <p:nvSpPr>
            <p:cNvPr id="1034" name="Freeform 10"/>
            <p:cNvSpPr>
              <a:spLocks/>
            </p:cNvSpPr>
            <p:nvPr/>
          </p:nvSpPr>
          <p:spPr bwMode="auto">
            <a:xfrm>
              <a:off x="3207" y="866"/>
              <a:ext cx="1897" cy="2992"/>
            </a:xfrm>
            <a:custGeom>
              <a:avLst/>
              <a:gdLst/>
              <a:ahLst/>
              <a:cxnLst>
                <a:cxn ang="0">
                  <a:pos x="1029" y="823"/>
                </a:cxn>
                <a:cxn ang="0">
                  <a:pos x="495" y="1623"/>
                </a:cxn>
                <a:cxn ang="0">
                  <a:pos x="132" y="1499"/>
                </a:cxn>
                <a:cxn ang="0">
                  <a:pos x="0" y="823"/>
                </a:cxn>
                <a:cxn ang="0">
                  <a:pos x="173" y="98"/>
                </a:cxn>
                <a:cxn ang="0">
                  <a:pos x="520" y="29"/>
                </a:cxn>
                <a:cxn ang="0">
                  <a:pos x="1029" y="823"/>
                </a:cxn>
              </a:cxnLst>
              <a:rect l="0" t="0" r="r" b="b"/>
              <a:pathLst>
                <a:path w="1029" h="1623">
                  <a:moveTo>
                    <a:pt x="1029" y="823"/>
                  </a:moveTo>
                  <a:cubicBezTo>
                    <a:pt x="1029" y="1265"/>
                    <a:pt x="780" y="1623"/>
                    <a:pt x="495" y="1623"/>
                  </a:cubicBezTo>
                  <a:cubicBezTo>
                    <a:pt x="368" y="1623"/>
                    <a:pt x="217" y="1618"/>
                    <a:pt x="132" y="1499"/>
                  </a:cubicBezTo>
                  <a:cubicBezTo>
                    <a:pt x="26" y="1352"/>
                    <a:pt x="0" y="1067"/>
                    <a:pt x="0" y="823"/>
                  </a:cubicBezTo>
                  <a:cubicBezTo>
                    <a:pt x="0" y="559"/>
                    <a:pt x="46" y="244"/>
                    <a:pt x="173" y="98"/>
                  </a:cubicBezTo>
                  <a:cubicBezTo>
                    <a:pt x="259" y="0"/>
                    <a:pt x="406" y="17"/>
                    <a:pt x="520" y="29"/>
                  </a:cubicBezTo>
                  <a:cubicBezTo>
                    <a:pt x="807" y="60"/>
                    <a:pt x="1029" y="381"/>
                    <a:pt x="1029" y="823"/>
                  </a:cubicBezTo>
                  <a:close/>
                </a:path>
              </a:pathLst>
            </a:custGeom>
            <a:noFill/>
            <a:ln w="46038" cap="flat">
              <a:solidFill>
                <a:srgbClr val="FE731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3" cstate="print"/>
            <a:srcRect/>
            <a:stretch>
              <a:fillRect/>
            </a:stretch>
          </p:blipFill>
          <p:spPr bwMode="auto">
            <a:xfrm>
              <a:off x="2856" y="923"/>
              <a:ext cx="2007" cy="2993"/>
            </a:xfrm>
            <a:prstGeom prst="rect">
              <a:avLst/>
            </a:prstGeom>
            <a:noFill/>
            <a:ln w="9525">
              <a:noFill/>
              <a:miter lim="800000"/>
              <a:headEnd/>
              <a:tailEnd/>
            </a:ln>
          </p:spPr>
        </p:pic>
        <p:sp>
          <p:nvSpPr>
            <p:cNvPr id="1036" name="Freeform 12"/>
            <p:cNvSpPr>
              <a:spLocks/>
            </p:cNvSpPr>
            <p:nvPr/>
          </p:nvSpPr>
          <p:spPr bwMode="auto">
            <a:xfrm>
              <a:off x="2877" y="945"/>
              <a:ext cx="1963" cy="2948"/>
            </a:xfrm>
            <a:custGeom>
              <a:avLst/>
              <a:gdLst/>
              <a:ahLst/>
              <a:cxnLst>
                <a:cxn ang="0">
                  <a:pos x="885" y="275"/>
                </a:cxn>
                <a:cxn ang="0">
                  <a:pos x="1050" y="777"/>
                </a:cxn>
                <a:cxn ang="0">
                  <a:pos x="957" y="1331"/>
                </a:cxn>
                <a:cxn ang="0">
                  <a:pos x="520" y="1588"/>
                </a:cxn>
                <a:cxn ang="0">
                  <a:pos x="123" y="1374"/>
                </a:cxn>
                <a:cxn ang="0">
                  <a:pos x="0" y="777"/>
                </a:cxn>
                <a:cxn ang="0">
                  <a:pos x="525" y="0"/>
                </a:cxn>
                <a:cxn ang="0">
                  <a:pos x="885" y="275"/>
                </a:cxn>
              </a:cxnLst>
              <a:rect l="0" t="0" r="r" b="b"/>
              <a:pathLst>
                <a:path w="1065" h="1599">
                  <a:moveTo>
                    <a:pt x="885" y="275"/>
                  </a:moveTo>
                  <a:cubicBezTo>
                    <a:pt x="986" y="473"/>
                    <a:pt x="1034" y="566"/>
                    <a:pt x="1050" y="777"/>
                  </a:cubicBezTo>
                  <a:cubicBezTo>
                    <a:pt x="1065" y="976"/>
                    <a:pt x="1054" y="1115"/>
                    <a:pt x="957" y="1331"/>
                  </a:cubicBezTo>
                  <a:cubicBezTo>
                    <a:pt x="837" y="1599"/>
                    <a:pt x="619" y="1592"/>
                    <a:pt x="520" y="1588"/>
                  </a:cubicBezTo>
                  <a:cubicBezTo>
                    <a:pt x="440" y="1584"/>
                    <a:pt x="241" y="1568"/>
                    <a:pt x="123" y="1374"/>
                  </a:cubicBezTo>
                  <a:cubicBezTo>
                    <a:pt x="2" y="1174"/>
                    <a:pt x="0" y="979"/>
                    <a:pt x="0" y="777"/>
                  </a:cubicBezTo>
                  <a:cubicBezTo>
                    <a:pt x="0" y="348"/>
                    <a:pt x="235" y="0"/>
                    <a:pt x="525" y="0"/>
                  </a:cubicBezTo>
                  <a:cubicBezTo>
                    <a:pt x="696" y="0"/>
                    <a:pt x="790" y="88"/>
                    <a:pt x="885" y="275"/>
                  </a:cubicBezTo>
                  <a:close/>
                </a:path>
              </a:pathLst>
            </a:custGeom>
            <a:noFill/>
            <a:ln w="46038" cap="flat">
              <a:solidFill>
                <a:srgbClr val="FE731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7" name="Picture 13"/>
            <p:cNvPicPr>
              <a:picLocks noChangeAspect="1" noChangeArrowheads="1"/>
            </p:cNvPicPr>
            <p:nvPr/>
          </p:nvPicPr>
          <p:blipFill>
            <a:blip r:embed="rId4" cstate="print"/>
            <a:srcRect/>
            <a:stretch>
              <a:fillRect/>
            </a:stretch>
          </p:blipFill>
          <p:spPr bwMode="auto">
            <a:xfrm>
              <a:off x="2993" y="1078"/>
              <a:ext cx="1780" cy="2761"/>
            </a:xfrm>
            <a:prstGeom prst="rect">
              <a:avLst/>
            </a:prstGeom>
            <a:noFill/>
            <a:ln w="9525">
              <a:noFill/>
              <a:miter lim="800000"/>
              <a:headEnd/>
              <a:tailEnd/>
            </a:ln>
          </p:spPr>
        </p:pic>
        <p:sp>
          <p:nvSpPr>
            <p:cNvPr id="1038" name="Freeform 14"/>
            <p:cNvSpPr>
              <a:spLocks/>
            </p:cNvSpPr>
            <p:nvPr/>
          </p:nvSpPr>
          <p:spPr bwMode="auto">
            <a:xfrm>
              <a:off x="2936" y="1054"/>
              <a:ext cx="1758" cy="2747"/>
            </a:xfrm>
            <a:custGeom>
              <a:avLst/>
              <a:gdLst/>
              <a:ahLst/>
              <a:cxnLst>
                <a:cxn ang="0">
                  <a:pos x="801" y="216"/>
                </a:cxn>
                <a:cxn ang="0">
                  <a:pos x="691" y="297"/>
                </a:cxn>
                <a:cxn ang="0">
                  <a:pos x="836" y="275"/>
                </a:cxn>
                <a:cxn ang="0">
                  <a:pos x="926" y="570"/>
                </a:cxn>
                <a:cxn ang="0">
                  <a:pos x="646" y="688"/>
                </a:cxn>
                <a:cxn ang="0">
                  <a:pos x="952" y="690"/>
                </a:cxn>
                <a:cxn ang="0">
                  <a:pos x="954" y="748"/>
                </a:cxn>
                <a:cxn ang="0">
                  <a:pos x="929" y="992"/>
                </a:cxn>
                <a:cxn ang="0">
                  <a:pos x="466" y="1079"/>
                </a:cxn>
                <a:cxn ang="0">
                  <a:pos x="894" y="1078"/>
                </a:cxn>
                <a:cxn ang="0">
                  <a:pos x="469" y="1490"/>
                </a:cxn>
                <a:cxn ang="0">
                  <a:pos x="86" y="1186"/>
                </a:cxn>
                <a:cxn ang="0">
                  <a:pos x="399" y="1149"/>
                </a:cxn>
                <a:cxn ang="0">
                  <a:pos x="53" y="1090"/>
                </a:cxn>
                <a:cxn ang="0">
                  <a:pos x="0" y="745"/>
                </a:cxn>
                <a:cxn ang="0">
                  <a:pos x="32" y="468"/>
                </a:cxn>
                <a:cxn ang="0">
                  <a:pos x="343" y="524"/>
                </a:cxn>
                <a:cxn ang="0">
                  <a:pos x="58" y="386"/>
                </a:cxn>
                <a:cxn ang="0">
                  <a:pos x="108" y="268"/>
                </a:cxn>
                <a:cxn ang="0">
                  <a:pos x="348" y="307"/>
                </a:cxn>
                <a:cxn ang="0">
                  <a:pos x="165" y="177"/>
                </a:cxn>
                <a:cxn ang="0">
                  <a:pos x="469" y="0"/>
                </a:cxn>
                <a:cxn ang="0">
                  <a:pos x="801" y="216"/>
                </a:cxn>
              </a:cxnLst>
              <a:rect l="0" t="0" r="r" b="b"/>
              <a:pathLst>
                <a:path w="954" h="1490">
                  <a:moveTo>
                    <a:pt x="801" y="216"/>
                  </a:moveTo>
                  <a:cubicBezTo>
                    <a:pt x="811" y="234"/>
                    <a:pt x="666" y="235"/>
                    <a:pt x="691" y="297"/>
                  </a:cubicBezTo>
                  <a:cubicBezTo>
                    <a:pt x="710" y="342"/>
                    <a:pt x="827" y="256"/>
                    <a:pt x="836" y="275"/>
                  </a:cubicBezTo>
                  <a:cubicBezTo>
                    <a:pt x="875" y="357"/>
                    <a:pt x="910" y="466"/>
                    <a:pt x="926" y="570"/>
                  </a:cubicBezTo>
                  <a:cubicBezTo>
                    <a:pt x="928" y="587"/>
                    <a:pt x="635" y="626"/>
                    <a:pt x="646" y="688"/>
                  </a:cubicBezTo>
                  <a:cubicBezTo>
                    <a:pt x="657" y="751"/>
                    <a:pt x="951" y="670"/>
                    <a:pt x="952" y="690"/>
                  </a:cubicBezTo>
                  <a:cubicBezTo>
                    <a:pt x="953" y="710"/>
                    <a:pt x="954" y="727"/>
                    <a:pt x="954" y="748"/>
                  </a:cubicBezTo>
                  <a:cubicBezTo>
                    <a:pt x="954" y="816"/>
                    <a:pt x="939" y="930"/>
                    <a:pt x="929" y="992"/>
                  </a:cubicBezTo>
                  <a:cubicBezTo>
                    <a:pt x="925" y="1014"/>
                    <a:pt x="461" y="1012"/>
                    <a:pt x="466" y="1079"/>
                  </a:cubicBezTo>
                  <a:cubicBezTo>
                    <a:pt x="473" y="1170"/>
                    <a:pt x="901" y="1055"/>
                    <a:pt x="894" y="1078"/>
                  </a:cubicBezTo>
                  <a:cubicBezTo>
                    <a:pt x="817" y="1324"/>
                    <a:pt x="654" y="1490"/>
                    <a:pt x="469" y="1490"/>
                  </a:cubicBezTo>
                  <a:cubicBezTo>
                    <a:pt x="336" y="1490"/>
                    <a:pt x="139" y="1384"/>
                    <a:pt x="86" y="1186"/>
                  </a:cubicBezTo>
                  <a:cubicBezTo>
                    <a:pt x="79" y="1163"/>
                    <a:pt x="424" y="1246"/>
                    <a:pt x="399" y="1149"/>
                  </a:cubicBezTo>
                  <a:cubicBezTo>
                    <a:pt x="378" y="1066"/>
                    <a:pt x="65" y="1127"/>
                    <a:pt x="53" y="1090"/>
                  </a:cubicBezTo>
                  <a:cubicBezTo>
                    <a:pt x="19" y="987"/>
                    <a:pt x="0" y="869"/>
                    <a:pt x="0" y="745"/>
                  </a:cubicBezTo>
                  <a:cubicBezTo>
                    <a:pt x="0" y="639"/>
                    <a:pt x="7" y="559"/>
                    <a:pt x="32" y="468"/>
                  </a:cubicBezTo>
                  <a:cubicBezTo>
                    <a:pt x="36" y="455"/>
                    <a:pt x="330" y="586"/>
                    <a:pt x="343" y="524"/>
                  </a:cubicBezTo>
                  <a:cubicBezTo>
                    <a:pt x="356" y="462"/>
                    <a:pt x="55" y="394"/>
                    <a:pt x="58" y="386"/>
                  </a:cubicBezTo>
                  <a:cubicBezTo>
                    <a:pt x="72" y="344"/>
                    <a:pt x="89" y="305"/>
                    <a:pt x="108" y="268"/>
                  </a:cubicBezTo>
                  <a:cubicBezTo>
                    <a:pt x="123" y="240"/>
                    <a:pt x="322" y="368"/>
                    <a:pt x="348" y="307"/>
                  </a:cubicBezTo>
                  <a:cubicBezTo>
                    <a:pt x="372" y="252"/>
                    <a:pt x="158" y="187"/>
                    <a:pt x="165" y="177"/>
                  </a:cubicBezTo>
                  <a:cubicBezTo>
                    <a:pt x="247" y="66"/>
                    <a:pt x="353" y="0"/>
                    <a:pt x="469" y="0"/>
                  </a:cubicBezTo>
                  <a:cubicBezTo>
                    <a:pt x="587" y="0"/>
                    <a:pt x="742" y="115"/>
                    <a:pt x="801" y="216"/>
                  </a:cubicBezTo>
                  <a:close/>
                </a:path>
              </a:pathLst>
            </a:custGeom>
            <a:solidFill>
              <a:srgbClr val="FFFFFF"/>
            </a:solidFill>
            <a:ln w="46038" cap="flat">
              <a:solidFill>
                <a:srgbClr val="FE731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9" name="Rectangle 15"/>
            <p:cNvSpPr>
              <a:spLocks noChangeArrowheads="1"/>
            </p:cNvSpPr>
            <p:nvPr/>
          </p:nvSpPr>
          <p:spPr bwMode="auto">
            <a:xfrm>
              <a:off x="143" y="1166"/>
              <a:ext cx="42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Glucose</a:t>
              </a: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1697" y="1172"/>
              <a:ext cx="424"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Glucose</a:t>
              </a:r>
              <a:endParaRPr kumimoji="0" lang="en-US" sz="1800" b="0" i="0" u="none" strike="noStrike" cap="none" normalizeH="0" baseline="0" smtClean="0">
                <a:ln>
                  <a:noFill/>
                </a:ln>
                <a:solidFill>
                  <a:schemeClr val="tx1"/>
                </a:solidFill>
                <a:effectLst/>
                <a:latin typeface="Arial" pitchFamily="34" charset="0"/>
              </a:endParaRPr>
            </a:p>
          </p:txBody>
        </p:sp>
        <p:sp>
          <p:nvSpPr>
            <p:cNvPr id="1041" name="Rectangle 17"/>
            <p:cNvSpPr>
              <a:spLocks noChangeArrowheads="1"/>
            </p:cNvSpPr>
            <p:nvPr/>
          </p:nvSpPr>
          <p:spPr bwMode="auto">
            <a:xfrm>
              <a:off x="1914" y="1417"/>
              <a:ext cx="506" cy="1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Glycolysis</a:t>
              </a:r>
              <a:endParaRPr kumimoji="0" lang="en-US" sz="1800" b="0" i="0" u="none" strike="noStrike" cap="none" normalizeH="0" baseline="0" smtClean="0">
                <a:ln>
                  <a:noFill/>
                </a:ln>
                <a:solidFill>
                  <a:schemeClr val="tx1"/>
                </a:solidFill>
                <a:effectLst/>
                <a:latin typeface="Arial" pitchFamily="34" charset="0"/>
              </a:endParaRPr>
            </a:p>
          </p:txBody>
        </p:sp>
        <p:sp>
          <p:nvSpPr>
            <p:cNvPr id="1042" name="Rectangle 18"/>
            <p:cNvSpPr>
              <a:spLocks noChangeArrowheads="1"/>
            </p:cNvSpPr>
            <p:nvPr/>
          </p:nvSpPr>
          <p:spPr bwMode="auto">
            <a:xfrm>
              <a:off x="2289" y="1686"/>
              <a:ext cx="45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Pyruvate</a:t>
              </a: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3519" y="1433"/>
              <a:ext cx="26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PDH</a:t>
              </a:r>
              <a:endParaRPr kumimoji="0" lang="en-US" sz="1800" b="0" i="0" u="none" strike="noStrike" cap="none" normalizeH="0" baseline="0" smtClean="0">
                <a:ln>
                  <a:noFill/>
                </a:ln>
                <a:solidFill>
                  <a:schemeClr val="tx1"/>
                </a:solidFill>
                <a:effectLst/>
                <a:latin typeface="Arial" pitchFamily="34" charset="0"/>
              </a:endParaRPr>
            </a:p>
          </p:txBody>
        </p:sp>
        <p:sp>
          <p:nvSpPr>
            <p:cNvPr id="1044" name="Rectangle 20"/>
            <p:cNvSpPr>
              <a:spLocks noChangeArrowheads="1"/>
            </p:cNvSpPr>
            <p:nvPr/>
          </p:nvSpPr>
          <p:spPr bwMode="auto">
            <a:xfrm>
              <a:off x="3736" y="1761"/>
              <a:ext cx="555" cy="1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Acetyl CoA</a:t>
              </a:r>
              <a:endParaRPr kumimoji="0" lang="en-US" sz="1800" b="0" i="0" u="none" strike="noStrike" cap="none" normalizeH="0" baseline="0" smtClean="0">
                <a:ln>
                  <a:noFill/>
                </a:ln>
                <a:solidFill>
                  <a:schemeClr val="tx1"/>
                </a:solidFill>
                <a:effectLst/>
                <a:latin typeface="Arial" pitchFamily="34" charset="0"/>
              </a:endParaRPr>
            </a:p>
          </p:txBody>
        </p:sp>
        <p:sp>
          <p:nvSpPr>
            <p:cNvPr id="1045" name="Rectangle 21"/>
            <p:cNvSpPr>
              <a:spLocks noChangeArrowheads="1"/>
            </p:cNvSpPr>
            <p:nvPr/>
          </p:nvSpPr>
          <p:spPr bwMode="auto">
            <a:xfrm>
              <a:off x="3496" y="2502"/>
              <a:ext cx="599" cy="1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Krebs Cycle</a:t>
              </a:r>
              <a:endParaRPr kumimoji="0" lang="en-US"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4039" y="3206"/>
              <a:ext cx="369" cy="1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Energy</a:t>
              </a:r>
              <a:endParaRPr kumimoji="0" lang="en-US" sz="1800" b="0" i="0" u="none" strike="noStrike" cap="none" normalizeH="0" baseline="0" smtClean="0">
                <a:ln>
                  <a:noFill/>
                </a:ln>
                <a:solidFill>
                  <a:schemeClr val="tx1"/>
                </a:solidFill>
                <a:effectLst/>
                <a:latin typeface="Arial" pitchFamily="34" charset="0"/>
              </a:endParaRPr>
            </a:p>
          </p:txBody>
        </p:sp>
        <p:sp>
          <p:nvSpPr>
            <p:cNvPr id="1047" name="Rectangle 23"/>
            <p:cNvSpPr>
              <a:spLocks noChangeArrowheads="1"/>
            </p:cNvSpPr>
            <p:nvPr/>
          </p:nvSpPr>
          <p:spPr bwMode="auto">
            <a:xfrm>
              <a:off x="3306" y="3355"/>
              <a:ext cx="1104" cy="1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Ketone Body increases</a:t>
              </a:r>
              <a:endParaRPr kumimoji="0" lang="en-US" sz="1800" b="0" i="0" u="none" strike="noStrike" cap="none" normalizeH="0" baseline="0" smtClean="0">
                <a:ln>
                  <a:noFill/>
                </a:ln>
                <a:solidFill>
                  <a:schemeClr val="tx1"/>
                </a:solidFill>
                <a:effectLst/>
                <a:latin typeface="Arial" pitchFamily="34" charset="0"/>
              </a:endParaRPr>
            </a:p>
          </p:txBody>
        </p:sp>
        <p:sp>
          <p:nvSpPr>
            <p:cNvPr id="1048" name="Rectangle 24"/>
            <p:cNvSpPr>
              <a:spLocks noChangeArrowheads="1"/>
            </p:cNvSpPr>
            <p:nvPr/>
          </p:nvSpPr>
          <p:spPr bwMode="auto">
            <a:xfrm>
              <a:off x="3306" y="3448"/>
              <a:ext cx="125" cy="15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Symbol" pitchFamily="18" charset="2"/>
                </a:rPr>
                <a:t>D</a:t>
              </a:r>
              <a:endParaRPr kumimoji="0" lang="en-US"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3369" y="3459"/>
              <a:ext cx="126"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G</a:t>
              </a:r>
              <a:endParaRPr kumimoji="0" lang="en-US" sz="1800" b="0" i="0" u="none" strike="noStrike" cap="none" normalizeH="0" baseline="0" smtClean="0">
                <a:ln>
                  <a:noFill/>
                </a:ln>
                <a:solidFill>
                  <a:schemeClr val="tx1"/>
                </a:solidFill>
                <a:effectLst/>
                <a:latin typeface="Arial" pitchFamily="34" charset="0"/>
              </a:endParaRPr>
            </a:p>
          </p:txBody>
        </p:sp>
        <p:sp>
          <p:nvSpPr>
            <p:cNvPr id="1050" name="Rectangle 26"/>
            <p:cNvSpPr>
              <a:spLocks noChangeArrowheads="1"/>
            </p:cNvSpPr>
            <p:nvPr/>
          </p:nvSpPr>
          <p:spPr bwMode="auto">
            <a:xfrm>
              <a:off x="3478" y="3485"/>
              <a:ext cx="229" cy="12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MT" charset="0"/>
                </a:rPr>
                <a:t>ATP</a:t>
              </a:r>
              <a:endParaRPr kumimoji="0" lang="en-US" sz="1800" b="0" i="0" u="none" strike="noStrike" cap="none" normalizeH="0" baseline="0" smtClean="0">
                <a:ln>
                  <a:noFill/>
                </a:ln>
                <a:solidFill>
                  <a:schemeClr val="tx1"/>
                </a:solidFill>
                <a:effectLst/>
                <a:latin typeface="Arial" pitchFamily="34" charset="0"/>
              </a:endParaRPr>
            </a:p>
          </p:txBody>
        </p:sp>
        <p:pic>
          <p:nvPicPr>
            <p:cNvPr id="1051" name="Picture 27"/>
            <p:cNvPicPr>
              <a:picLocks noChangeAspect="1" noChangeArrowheads="1"/>
            </p:cNvPicPr>
            <p:nvPr/>
          </p:nvPicPr>
          <p:blipFill>
            <a:blip r:embed="rId5" cstate="print"/>
            <a:srcRect/>
            <a:stretch>
              <a:fillRect/>
            </a:stretch>
          </p:blipFill>
          <p:spPr bwMode="auto">
            <a:xfrm>
              <a:off x="923" y="1105"/>
              <a:ext cx="316" cy="227"/>
            </a:xfrm>
            <a:prstGeom prst="rect">
              <a:avLst/>
            </a:prstGeom>
            <a:noFill/>
            <a:ln w="9525">
              <a:noFill/>
              <a:miter lim="800000"/>
              <a:headEnd/>
              <a:tailEnd/>
            </a:ln>
          </p:spPr>
        </p:pic>
        <p:pic>
          <p:nvPicPr>
            <p:cNvPr id="1052" name="Picture 28"/>
            <p:cNvPicPr>
              <a:picLocks noChangeAspect="1" noChangeArrowheads="1"/>
            </p:cNvPicPr>
            <p:nvPr/>
          </p:nvPicPr>
          <p:blipFill>
            <a:blip r:embed="rId6" cstate="print"/>
            <a:srcRect/>
            <a:stretch>
              <a:fillRect/>
            </a:stretch>
          </p:blipFill>
          <p:spPr bwMode="auto">
            <a:xfrm>
              <a:off x="3490" y="1190"/>
              <a:ext cx="255" cy="216"/>
            </a:xfrm>
            <a:prstGeom prst="rect">
              <a:avLst/>
            </a:prstGeom>
            <a:noFill/>
            <a:ln w="9525">
              <a:noFill/>
              <a:miter lim="800000"/>
              <a:headEnd/>
              <a:tailEnd/>
            </a:ln>
          </p:spPr>
        </p:pic>
        <p:sp>
          <p:nvSpPr>
            <p:cNvPr id="1053" name="Freeform 29"/>
            <p:cNvSpPr>
              <a:spLocks/>
            </p:cNvSpPr>
            <p:nvPr/>
          </p:nvSpPr>
          <p:spPr bwMode="auto">
            <a:xfrm>
              <a:off x="3161" y="1100"/>
              <a:ext cx="356" cy="271"/>
            </a:xfrm>
            <a:custGeom>
              <a:avLst/>
              <a:gdLst/>
              <a:ahLst/>
              <a:cxnLst>
                <a:cxn ang="0">
                  <a:pos x="193" y="65"/>
                </a:cxn>
                <a:cxn ang="0">
                  <a:pos x="147" y="121"/>
                </a:cxn>
                <a:cxn ang="0">
                  <a:pos x="192" y="66"/>
                </a:cxn>
                <a:cxn ang="0">
                  <a:pos x="106" y="2"/>
                </a:cxn>
                <a:cxn ang="0">
                  <a:pos x="192" y="66"/>
                </a:cxn>
                <a:cxn ang="0">
                  <a:pos x="146" y="121"/>
                </a:cxn>
                <a:cxn ang="0">
                  <a:pos x="23" y="44"/>
                </a:cxn>
                <a:cxn ang="0">
                  <a:pos x="109" y="1"/>
                </a:cxn>
                <a:cxn ang="0">
                  <a:pos x="191" y="49"/>
                </a:cxn>
                <a:cxn ang="0">
                  <a:pos x="193" y="65"/>
                </a:cxn>
              </a:cxnLst>
              <a:rect l="0" t="0" r="r" b="b"/>
              <a:pathLst>
                <a:path w="193" h="147">
                  <a:moveTo>
                    <a:pt x="193" y="65"/>
                  </a:moveTo>
                  <a:cubicBezTo>
                    <a:pt x="193" y="89"/>
                    <a:pt x="177" y="108"/>
                    <a:pt x="147" y="121"/>
                  </a:cubicBezTo>
                  <a:cubicBezTo>
                    <a:pt x="173" y="111"/>
                    <a:pt x="192" y="90"/>
                    <a:pt x="192" y="66"/>
                  </a:cubicBezTo>
                  <a:cubicBezTo>
                    <a:pt x="192" y="31"/>
                    <a:pt x="153" y="2"/>
                    <a:pt x="106" y="2"/>
                  </a:cubicBezTo>
                  <a:cubicBezTo>
                    <a:pt x="153" y="2"/>
                    <a:pt x="192" y="31"/>
                    <a:pt x="192" y="66"/>
                  </a:cubicBezTo>
                  <a:cubicBezTo>
                    <a:pt x="192" y="90"/>
                    <a:pt x="173" y="111"/>
                    <a:pt x="146" y="121"/>
                  </a:cubicBezTo>
                  <a:cubicBezTo>
                    <a:pt x="69" y="147"/>
                    <a:pt x="0" y="94"/>
                    <a:pt x="23" y="44"/>
                  </a:cubicBezTo>
                  <a:cubicBezTo>
                    <a:pt x="35" y="18"/>
                    <a:pt x="71" y="0"/>
                    <a:pt x="109" y="1"/>
                  </a:cubicBezTo>
                  <a:cubicBezTo>
                    <a:pt x="148" y="2"/>
                    <a:pt x="181" y="22"/>
                    <a:pt x="191" y="49"/>
                  </a:cubicBezTo>
                  <a:cubicBezTo>
                    <a:pt x="193" y="57"/>
                    <a:pt x="193" y="63"/>
                    <a:pt x="193" y="65"/>
                  </a:cubicBezTo>
                </a:path>
              </a:pathLst>
            </a:custGeom>
            <a:solidFill>
              <a:srgbClr val="852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3332" y="1102"/>
              <a:ext cx="185" cy="221"/>
            </a:xfrm>
            <a:custGeom>
              <a:avLst/>
              <a:gdLst/>
              <a:ahLst/>
              <a:cxnLst>
                <a:cxn ang="0">
                  <a:pos x="2" y="1"/>
                </a:cxn>
                <a:cxn ang="0">
                  <a:pos x="5" y="0"/>
                </a:cxn>
                <a:cxn ang="0">
                  <a:pos x="6" y="0"/>
                </a:cxn>
                <a:cxn ang="0">
                  <a:pos x="7" y="0"/>
                </a:cxn>
                <a:cxn ang="0">
                  <a:pos x="8" y="0"/>
                </a:cxn>
                <a:cxn ang="0">
                  <a:pos x="9" y="0"/>
                </a:cxn>
                <a:cxn ang="0">
                  <a:pos x="10" y="0"/>
                </a:cxn>
                <a:cxn ang="0">
                  <a:pos x="10" y="0"/>
                </a:cxn>
                <a:cxn ang="0">
                  <a:pos x="11" y="0"/>
                </a:cxn>
                <a:cxn ang="0">
                  <a:pos x="12" y="0"/>
                </a:cxn>
                <a:cxn ang="0">
                  <a:pos x="13" y="0"/>
                </a:cxn>
                <a:cxn ang="0">
                  <a:pos x="15" y="0"/>
                </a:cxn>
                <a:cxn ang="0">
                  <a:pos x="16" y="0"/>
                </a:cxn>
                <a:cxn ang="0">
                  <a:pos x="39" y="3"/>
                </a:cxn>
                <a:cxn ang="0">
                  <a:pos x="45" y="5"/>
                </a:cxn>
                <a:cxn ang="0">
                  <a:pos x="52" y="7"/>
                </a:cxn>
                <a:cxn ang="0">
                  <a:pos x="58" y="9"/>
                </a:cxn>
                <a:cxn ang="0">
                  <a:pos x="64" y="12"/>
                </a:cxn>
                <a:cxn ang="0">
                  <a:pos x="69" y="15"/>
                </a:cxn>
                <a:cxn ang="0">
                  <a:pos x="74" y="19"/>
                </a:cxn>
                <a:cxn ang="0">
                  <a:pos x="79" y="22"/>
                </a:cxn>
                <a:cxn ang="0">
                  <a:pos x="83" y="26"/>
                </a:cxn>
                <a:cxn ang="0">
                  <a:pos x="87" y="30"/>
                </a:cxn>
                <a:cxn ang="0">
                  <a:pos x="90" y="34"/>
                </a:cxn>
                <a:cxn ang="0">
                  <a:pos x="93" y="39"/>
                </a:cxn>
                <a:cxn ang="0">
                  <a:pos x="96" y="43"/>
                </a:cxn>
                <a:cxn ang="0">
                  <a:pos x="98" y="48"/>
                </a:cxn>
                <a:cxn ang="0">
                  <a:pos x="99" y="53"/>
                </a:cxn>
                <a:cxn ang="0">
                  <a:pos x="100" y="58"/>
                </a:cxn>
                <a:cxn ang="0">
                  <a:pos x="100" y="64"/>
                </a:cxn>
                <a:cxn ang="0">
                  <a:pos x="100" y="69"/>
                </a:cxn>
                <a:cxn ang="0">
                  <a:pos x="99" y="73"/>
                </a:cxn>
                <a:cxn ang="0">
                  <a:pos x="98" y="78"/>
                </a:cxn>
                <a:cxn ang="0">
                  <a:pos x="96" y="83"/>
                </a:cxn>
                <a:cxn ang="0">
                  <a:pos x="94" y="88"/>
                </a:cxn>
                <a:cxn ang="0">
                  <a:pos x="91" y="92"/>
                </a:cxn>
                <a:cxn ang="0">
                  <a:pos x="87" y="97"/>
                </a:cxn>
                <a:cxn ang="0">
                  <a:pos x="84" y="101"/>
                </a:cxn>
                <a:cxn ang="0">
                  <a:pos x="80" y="105"/>
                </a:cxn>
                <a:cxn ang="0">
                  <a:pos x="75" y="108"/>
                </a:cxn>
                <a:cxn ang="0">
                  <a:pos x="70" y="112"/>
                </a:cxn>
                <a:cxn ang="0">
                  <a:pos x="65" y="115"/>
                </a:cxn>
                <a:cxn ang="0">
                  <a:pos x="59" y="117"/>
                </a:cxn>
                <a:cxn ang="0">
                  <a:pos x="53" y="120"/>
                </a:cxn>
                <a:cxn ang="0">
                  <a:pos x="99" y="65"/>
                </a:cxn>
                <a:cxn ang="0">
                  <a:pos x="13" y="1"/>
                </a:cxn>
                <a:cxn ang="0">
                  <a:pos x="13" y="1"/>
                </a:cxn>
                <a:cxn ang="0">
                  <a:pos x="13" y="1"/>
                </a:cxn>
                <a:cxn ang="0">
                  <a:pos x="13" y="1"/>
                </a:cxn>
                <a:cxn ang="0">
                  <a:pos x="0" y="1"/>
                </a:cxn>
                <a:cxn ang="0">
                  <a:pos x="2" y="1"/>
                </a:cxn>
              </a:cxnLst>
              <a:rect l="0" t="0" r="r" b="b"/>
              <a:pathLst>
                <a:path w="100" h="120">
                  <a:moveTo>
                    <a:pt x="2" y="1"/>
                  </a:moveTo>
                  <a:cubicBezTo>
                    <a:pt x="3" y="1"/>
                    <a:pt x="4" y="1"/>
                    <a:pt x="5" y="0"/>
                  </a:cubicBezTo>
                  <a:cubicBezTo>
                    <a:pt x="6" y="0"/>
                    <a:pt x="6" y="0"/>
                    <a:pt x="6" y="0"/>
                  </a:cubicBezTo>
                  <a:cubicBezTo>
                    <a:pt x="6" y="0"/>
                    <a:pt x="7" y="0"/>
                    <a:pt x="7" y="0"/>
                  </a:cubicBezTo>
                  <a:cubicBezTo>
                    <a:pt x="8" y="0"/>
                    <a:pt x="8" y="0"/>
                    <a:pt x="8" y="0"/>
                  </a:cubicBezTo>
                  <a:cubicBezTo>
                    <a:pt x="8" y="0"/>
                    <a:pt x="9" y="0"/>
                    <a:pt x="9" y="0"/>
                  </a:cubicBezTo>
                  <a:cubicBezTo>
                    <a:pt x="10" y="0"/>
                    <a:pt x="10" y="0"/>
                    <a:pt x="10" y="0"/>
                  </a:cubicBezTo>
                  <a:cubicBezTo>
                    <a:pt x="10" y="0"/>
                    <a:pt x="10" y="0"/>
                    <a:pt x="10" y="0"/>
                  </a:cubicBezTo>
                  <a:cubicBezTo>
                    <a:pt x="11" y="0"/>
                    <a:pt x="11" y="0"/>
                    <a:pt x="11" y="0"/>
                  </a:cubicBezTo>
                  <a:cubicBezTo>
                    <a:pt x="11" y="0"/>
                    <a:pt x="12" y="0"/>
                    <a:pt x="12" y="0"/>
                  </a:cubicBezTo>
                  <a:cubicBezTo>
                    <a:pt x="13" y="0"/>
                    <a:pt x="13" y="0"/>
                    <a:pt x="13" y="0"/>
                  </a:cubicBezTo>
                  <a:cubicBezTo>
                    <a:pt x="13" y="0"/>
                    <a:pt x="14" y="0"/>
                    <a:pt x="15" y="0"/>
                  </a:cubicBezTo>
                  <a:cubicBezTo>
                    <a:pt x="16" y="0"/>
                    <a:pt x="16" y="0"/>
                    <a:pt x="16" y="0"/>
                  </a:cubicBezTo>
                  <a:cubicBezTo>
                    <a:pt x="26" y="1"/>
                    <a:pt x="35" y="2"/>
                    <a:pt x="39" y="3"/>
                  </a:cubicBezTo>
                  <a:cubicBezTo>
                    <a:pt x="45" y="5"/>
                    <a:pt x="45" y="5"/>
                    <a:pt x="45" y="5"/>
                  </a:cubicBezTo>
                  <a:cubicBezTo>
                    <a:pt x="47" y="5"/>
                    <a:pt x="50" y="6"/>
                    <a:pt x="52" y="7"/>
                  </a:cubicBezTo>
                  <a:cubicBezTo>
                    <a:pt x="58" y="9"/>
                    <a:pt x="58" y="9"/>
                    <a:pt x="58" y="9"/>
                  </a:cubicBezTo>
                  <a:cubicBezTo>
                    <a:pt x="60" y="10"/>
                    <a:pt x="62" y="11"/>
                    <a:pt x="64" y="12"/>
                  </a:cubicBezTo>
                  <a:cubicBezTo>
                    <a:pt x="69" y="15"/>
                    <a:pt x="69" y="15"/>
                    <a:pt x="69" y="15"/>
                  </a:cubicBezTo>
                  <a:cubicBezTo>
                    <a:pt x="71" y="16"/>
                    <a:pt x="73" y="17"/>
                    <a:pt x="74" y="19"/>
                  </a:cubicBezTo>
                  <a:cubicBezTo>
                    <a:pt x="79" y="22"/>
                    <a:pt x="79" y="22"/>
                    <a:pt x="79" y="22"/>
                  </a:cubicBezTo>
                  <a:cubicBezTo>
                    <a:pt x="80" y="23"/>
                    <a:pt x="82" y="25"/>
                    <a:pt x="83" y="26"/>
                  </a:cubicBezTo>
                  <a:cubicBezTo>
                    <a:pt x="87" y="30"/>
                    <a:pt x="87" y="30"/>
                    <a:pt x="87" y="30"/>
                  </a:cubicBezTo>
                  <a:cubicBezTo>
                    <a:pt x="88" y="31"/>
                    <a:pt x="90" y="33"/>
                    <a:pt x="90" y="34"/>
                  </a:cubicBezTo>
                  <a:cubicBezTo>
                    <a:pt x="93" y="39"/>
                    <a:pt x="93" y="39"/>
                    <a:pt x="93" y="39"/>
                  </a:cubicBezTo>
                  <a:cubicBezTo>
                    <a:pt x="94" y="40"/>
                    <a:pt x="95" y="42"/>
                    <a:pt x="96" y="43"/>
                  </a:cubicBezTo>
                  <a:cubicBezTo>
                    <a:pt x="98" y="48"/>
                    <a:pt x="98" y="48"/>
                    <a:pt x="98" y="48"/>
                  </a:cubicBezTo>
                  <a:cubicBezTo>
                    <a:pt x="98" y="50"/>
                    <a:pt x="99" y="52"/>
                    <a:pt x="99" y="53"/>
                  </a:cubicBezTo>
                  <a:cubicBezTo>
                    <a:pt x="100" y="58"/>
                    <a:pt x="100" y="58"/>
                    <a:pt x="100" y="58"/>
                  </a:cubicBezTo>
                  <a:cubicBezTo>
                    <a:pt x="100" y="60"/>
                    <a:pt x="100" y="62"/>
                    <a:pt x="100" y="64"/>
                  </a:cubicBezTo>
                  <a:cubicBezTo>
                    <a:pt x="100" y="69"/>
                    <a:pt x="100" y="69"/>
                    <a:pt x="100" y="69"/>
                  </a:cubicBezTo>
                  <a:cubicBezTo>
                    <a:pt x="99" y="73"/>
                    <a:pt x="99" y="73"/>
                    <a:pt x="99" y="73"/>
                  </a:cubicBezTo>
                  <a:cubicBezTo>
                    <a:pt x="98" y="78"/>
                    <a:pt x="98" y="78"/>
                    <a:pt x="98" y="78"/>
                  </a:cubicBezTo>
                  <a:cubicBezTo>
                    <a:pt x="97" y="80"/>
                    <a:pt x="97" y="82"/>
                    <a:pt x="96" y="83"/>
                  </a:cubicBezTo>
                  <a:cubicBezTo>
                    <a:pt x="94" y="88"/>
                    <a:pt x="94" y="88"/>
                    <a:pt x="94" y="88"/>
                  </a:cubicBezTo>
                  <a:cubicBezTo>
                    <a:pt x="93" y="89"/>
                    <a:pt x="92" y="91"/>
                    <a:pt x="91" y="92"/>
                  </a:cubicBezTo>
                  <a:cubicBezTo>
                    <a:pt x="87" y="97"/>
                    <a:pt x="87" y="97"/>
                    <a:pt x="87" y="97"/>
                  </a:cubicBezTo>
                  <a:cubicBezTo>
                    <a:pt x="86" y="98"/>
                    <a:pt x="85" y="100"/>
                    <a:pt x="84" y="101"/>
                  </a:cubicBezTo>
                  <a:cubicBezTo>
                    <a:pt x="80" y="105"/>
                    <a:pt x="80" y="105"/>
                    <a:pt x="80" y="105"/>
                  </a:cubicBezTo>
                  <a:cubicBezTo>
                    <a:pt x="78" y="106"/>
                    <a:pt x="76" y="107"/>
                    <a:pt x="75" y="108"/>
                  </a:cubicBezTo>
                  <a:cubicBezTo>
                    <a:pt x="70" y="112"/>
                    <a:pt x="70" y="112"/>
                    <a:pt x="70" y="112"/>
                  </a:cubicBezTo>
                  <a:cubicBezTo>
                    <a:pt x="68" y="112"/>
                    <a:pt x="66" y="114"/>
                    <a:pt x="65" y="115"/>
                  </a:cubicBezTo>
                  <a:cubicBezTo>
                    <a:pt x="59" y="117"/>
                    <a:pt x="59" y="117"/>
                    <a:pt x="59" y="117"/>
                  </a:cubicBezTo>
                  <a:cubicBezTo>
                    <a:pt x="57" y="118"/>
                    <a:pt x="55" y="119"/>
                    <a:pt x="53" y="120"/>
                  </a:cubicBezTo>
                  <a:cubicBezTo>
                    <a:pt x="80" y="110"/>
                    <a:pt x="99" y="89"/>
                    <a:pt x="99" y="65"/>
                  </a:cubicBezTo>
                  <a:cubicBezTo>
                    <a:pt x="99" y="30"/>
                    <a:pt x="61" y="1"/>
                    <a:pt x="13" y="1"/>
                  </a:cubicBezTo>
                  <a:cubicBezTo>
                    <a:pt x="13" y="1"/>
                    <a:pt x="13" y="1"/>
                    <a:pt x="13" y="1"/>
                  </a:cubicBezTo>
                  <a:cubicBezTo>
                    <a:pt x="13" y="1"/>
                    <a:pt x="13" y="1"/>
                    <a:pt x="13" y="1"/>
                  </a:cubicBezTo>
                  <a:cubicBezTo>
                    <a:pt x="13" y="1"/>
                    <a:pt x="13" y="1"/>
                    <a:pt x="13" y="1"/>
                  </a:cubicBezTo>
                  <a:cubicBezTo>
                    <a:pt x="8" y="0"/>
                    <a:pt x="5" y="0"/>
                    <a:pt x="0" y="1"/>
                  </a:cubicBezTo>
                  <a:cubicBezTo>
                    <a:pt x="1" y="1"/>
                    <a:pt x="1" y="1"/>
                    <a:pt x="2" y="1"/>
                  </a:cubicBezTo>
                </a:path>
              </a:pathLst>
            </a:custGeom>
            <a:solidFill>
              <a:srgbClr val="852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3185" y="1103"/>
              <a:ext cx="330" cy="233"/>
            </a:xfrm>
            <a:custGeom>
              <a:avLst/>
              <a:gdLst/>
              <a:ahLst/>
              <a:cxnLst>
                <a:cxn ang="0">
                  <a:pos x="179" y="64"/>
                </a:cxn>
                <a:cxn ang="0">
                  <a:pos x="133" y="119"/>
                </a:cxn>
                <a:cxn ang="0">
                  <a:pos x="128" y="121"/>
                </a:cxn>
                <a:cxn ang="0">
                  <a:pos x="116" y="124"/>
                </a:cxn>
                <a:cxn ang="0">
                  <a:pos x="113" y="124"/>
                </a:cxn>
                <a:cxn ang="0">
                  <a:pos x="108" y="125"/>
                </a:cxn>
                <a:cxn ang="0">
                  <a:pos x="106" y="125"/>
                </a:cxn>
                <a:cxn ang="0">
                  <a:pos x="104" y="125"/>
                </a:cxn>
                <a:cxn ang="0">
                  <a:pos x="103" y="125"/>
                </a:cxn>
                <a:cxn ang="0">
                  <a:pos x="101" y="126"/>
                </a:cxn>
                <a:cxn ang="0">
                  <a:pos x="100" y="126"/>
                </a:cxn>
                <a:cxn ang="0">
                  <a:pos x="99" y="126"/>
                </a:cxn>
                <a:cxn ang="0">
                  <a:pos x="98" y="126"/>
                </a:cxn>
                <a:cxn ang="0">
                  <a:pos x="97" y="126"/>
                </a:cxn>
                <a:cxn ang="0">
                  <a:pos x="96" y="126"/>
                </a:cxn>
                <a:cxn ang="0">
                  <a:pos x="96" y="126"/>
                </a:cxn>
                <a:cxn ang="0">
                  <a:pos x="95" y="126"/>
                </a:cxn>
                <a:cxn ang="0">
                  <a:pos x="94" y="126"/>
                </a:cxn>
                <a:cxn ang="0">
                  <a:pos x="94" y="126"/>
                </a:cxn>
                <a:cxn ang="0">
                  <a:pos x="93" y="126"/>
                </a:cxn>
                <a:cxn ang="0">
                  <a:pos x="92" y="126"/>
                </a:cxn>
                <a:cxn ang="0">
                  <a:pos x="91" y="126"/>
                </a:cxn>
                <a:cxn ang="0">
                  <a:pos x="90" y="126"/>
                </a:cxn>
                <a:cxn ang="0">
                  <a:pos x="72" y="124"/>
                </a:cxn>
                <a:cxn ang="0">
                  <a:pos x="67" y="123"/>
                </a:cxn>
                <a:cxn ang="0">
                  <a:pos x="58" y="121"/>
                </a:cxn>
                <a:cxn ang="0">
                  <a:pos x="53" y="119"/>
                </a:cxn>
                <a:cxn ang="0">
                  <a:pos x="46" y="116"/>
                </a:cxn>
                <a:cxn ang="0">
                  <a:pos x="41" y="113"/>
                </a:cxn>
                <a:cxn ang="0">
                  <a:pos x="35" y="110"/>
                </a:cxn>
                <a:cxn ang="0">
                  <a:pos x="31" y="107"/>
                </a:cxn>
                <a:cxn ang="0">
                  <a:pos x="26" y="103"/>
                </a:cxn>
                <a:cxn ang="0">
                  <a:pos x="22" y="99"/>
                </a:cxn>
                <a:cxn ang="0">
                  <a:pos x="18" y="95"/>
                </a:cxn>
                <a:cxn ang="0">
                  <a:pos x="15" y="91"/>
                </a:cxn>
                <a:cxn ang="0">
                  <a:pos x="12" y="86"/>
                </a:cxn>
                <a:cxn ang="0">
                  <a:pos x="10" y="81"/>
                </a:cxn>
                <a:cxn ang="0">
                  <a:pos x="8" y="77"/>
                </a:cxn>
                <a:cxn ang="0">
                  <a:pos x="7" y="72"/>
                </a:cxn>
                <a:cxn ang="0">
                  <a:pos x="6" y="63"/>
                </a:cxn>
                <a:cxn ang="0">
                  <a:pos x="6" y="57"/>
                </a:cxn>
                <a:cxn ang="0">
                  <a:pos x="7" y="52"/>
                </a:cxn>
                <a:cxn ang="0">
                  <a:pos x="8" y="47"/>
                </a:cxn>
                <a:cxn ang="0">
                  <a:pos x="9" y="46"/>
                </a:cxn>
                <a:cxn ang="0">
                  <a:pos x="8" y="48"/>
                </a:cxn>
                <a:cxn ang="0">
                  <a:pos x="104" y="62"/>
                </a:cxn>
                <a:cxn ang="0">
                  <a:pos x="109" y="2"/>
                </a:cxn>
                <a:cxn ang="0">
                  <a:pos x="93" y="0"/>
                </a:cxn>
                <a:cxn ang="0">
                  <a:pos x="179" y="64"/>
                </a:cxn>
              </a:cxnLst>
              <a:rect l="0" t="0" r="r" b="b"/>
              <a:pathLst>
                <a:path w="179" h="126">
                  <a:moveTo>
                    <a:pt x="179" y="64"/>
                  </a:moveTo>
                  <a:cubicBezTo>
                    <a:pt x="179" y="88"/>
                    <a:pt x="160" y="109"/>
                    <a:pt x="133" y="119"/>
                  </a:cubicBezTo>
                  <a:cubicBezTo>
                    <a:pt x="131" y="119"/>
                    <a:pt x="129" y="120"/>
                    <a:pt x="128" y="121"/>
                  </a:cubicBezTo>
                  <a:cubicBezTo>
                    <a:pt x="121" y="123"/>
                    <a:pt x="121" y="123"/>
                    <a:pt x="116" y="124"/>
                  </a:cubicBezTo>
                  <a:cubicBezTo>
                    <a:pt x="113" y="124"/>
                    <a:pt x="113" y="124"/>
                    <a:pt x="113" y="124"/>
                  </a:cubicBezTo>
                  <a:cubicBezTo>
                    <a:pt x="111" y="124"/>
                    <a:pt x="110" y="125"/>
                    <a:pt x="108" y="125"/>
                  </a:cubicBezTo>
                  <a:cubicBezTo>
                    <a:pt x="106" y="125"/>
                    <a:pt x="106" y="125"/>
                    <a:pt x="106" y="125"/>
                  </a:cubicBezTo>
                  <a:cubicBezTo>
                    <a:pt x="106" y="125"/>
                    <a:pt x="105" y="125"/>
                    <a:pt x="104" y="125"/>
                  </a:cubicBezTo>
                  <a:cubicBezTo>
                    <a:pt x="103" y="125"/>
                    <a:pt x="103" y="125"/>
                    <a:pt x="103" y="125"/>
                  </a:cubicBezTo>
                  <a:cubicBezTo>
                    <a:pt x="102" y="126"/>
                    <a:pt x="102" y="126"/>
                    <a:pt x="101" y="126"/>
                  </a:cubicBezTo>
                  <a:cubicBezTo>
                    <a:pt x="100" y="126"/>
                    <a:pt x="100" y="126"/>
                    <a:pt x="100" y="126"/>
                  </a:cubicBezTo>
                  <a:cubicBezTo>
                    <a:pt x="100" y="126"/>
                    <a:pt x="99" y="126"/>
                    <a:pt x="99" y="126"/>
                  </a:cubicBezTo>
                  <a:cubicBezTo>
                    <a:pt x="98" y="126"/>
                    <a:pt x="98" y="126"/>
                    <a:pt x="98" y="126"/>
                  </a:cubicBezTo>
                  <a:cubicBezTo>
                    <a:pt x="98" y="126"/>
                    <a:pt x="97" y="126"/>
                    <a:pt x="97" y="126"/>
                  </a:cubicBezTo>
                  <a:cubicBezTo>
                    <a:pt x="96" y="126"/>
                    <a:pt x="96" y="126"/>
                    <a:pt x="96" y="126"/>
                  </a:cubicBezTo>
                  <a:cubicBezTo>
                    <a:pt x="96" y="126"/>
                    <a:pt x="96" y="126"/>
                    <a:pt x="96" y="126"/>
                  </a:cubicBezTo>
                  <a:cubicBezTo>
                    <a:pt x="95" y="126"/>
                    <a:pt x="95" y="126"/>
                    <a:pt x="95" y="126"/>
                  </a:cubicBezTo>
                  <a:cubicBezTo>
                    <a:pt x="94" y="126"/>
                    <a:pt x="94" y="126"/>
                    <a:pt x="94" y="126"/>
                  </a:cubicBezTo>
                  <a:cubicBezTo>
                    <a:pt x="94" y="126"/>
                    <a:pt x="94" y="126"/>
                    <a:pt x="94" y="126"/>
                  </a:cubicBezTo>
                  <a:cubicBezTo>
                    <a:pt x="93" y="126"/>
                    <a:pt x="93" y="126"/>
                    <a:pt x="93" y="126"/>
                  </a:cubicBezTo>
                  <a:cubicBezTo>
                    <a:pt x="92" y="126"/>
                    <a:pt x="92" y="126"/>
                    <a:pt x="92" y="126"/>
                  </a:cubicBezTo>
                  <a:cubicBezTo>
                    <a:pt x="91" y="126"/>
                    <a:pt x="91" y="126"/>
                    <a:pt x="91" y="126"/>
                  </a:cubicBezTo>
                  <a:cubicBezTo>
                    <a:pt x="90" y="126"/>
                    <a:pt x="90" y="126"/>
                    <a:pt x="90" y="126"/>
                  </a:cubicBezTo>
                  <a:cubicBezTo>
                    <a:pt x="84" y="126"/>
                    <a:pt x="78" y="125"/>
                    <a:pt x="72" y="124"/>
                  </a:cubicBezTo>
                  <a:cubicBezTo>
                    <a:pt x="67" y="123"/>
                    <a:pt x="67" y="123"/>
                    <a:pt x="67" y="123"/>
                  </a:cubicBezTo>
                  <a:cubicBezTo>
                    <a:pt x="65" y="122"/>
                    <a:pt x="61" y="121"/>
                    <a:pt x="58" y="121"/>
                  </a:cubicBezTo>
                  <a:cubicBezTo>
                    <a:pt x="53" y="119"/>
                    <a:pt x="53" y="119"/>
                    <a:pt x="53" y="119"/>
                  </a:cubicBezTo>
                  <a:cubicBezTo>
                    <a:pt x="51" y="118"/>
                    <a:pt x="48" y="117"/>
                    <a:pt x="46" y="116"/>
                  </a:cubicBezTo>
                  <a:cubicBezTo>
                    <a:pt x="41" y="113"/>
                    <a:pt x="41" y="113"/>
                    <a:pt x="41" y="113"/>
                  </a:cubicBezTo>
                  <a:cubicBezTo>
                    <a:pt x="39" y="112"/>
                    <a:pt x="37" y="111"/>
                    <a:pt x="35" y="110"/>
                  </a:cubicBezTo>
                  <a:cubicBezTo>
                    <a:pt x="31" y="107"/>
                    <a:pt x="31" y="107"/>
                    <a:pt x="31" y="107"/>
                  </a:cubicBezTo>
                  <a:cubicBezTo>
                    <a:pt x="29" y="106"/>
                    <a:pt x="27" y="104"/>
                    <a:pt x="26" y="103"/>
                  </a:cubicBezTo>
                  <a:cubicBezTo>
                    <a:pt x="22" y="99"/>
                    <a:pt x="22" y="99"/>
                    <a:pt x="22" y="99"/>
                  </a:cubicBezTo>
                  <a:cubicBezTo>
                    <a:pt x="21" y="98"/>
                    <a:pt x="19" y="96"/>
                    <a:pt x="18" y="95"/>
                  </a:cubicBezTo>
                  <a:cubicBezTo>
                    <a:pt x="15" y="91"/>
                    <a:pt x="15" y="91"/>
                    <a:pt x="15" y="91"/>
                  </a:cubicBezTo>
                  <a:cubicBezTo>
                    <a:pt x="14" y="89"/>
                    <a:pt x="13" y="88"/>
                    <a:pt x="12" y="86"/>
                  </a:cubicBezTo>
                  <a:cubicBezTo>
                    <a:pt x="10" y="81"/>
                    <a:pt x="10" y="81"/>
                    <a:pt x="10" y="81"/>
                  </a:cubicBezTo>
                  <a:cubicBezTo>
                    <a:pt x="9" y="80"/>
                    <a:pt x="8" y="78"/>
                    <a:pt x="8" y="77"/>
                  </a:cubicBezTo>
                  <a:cubicBezTo>
                    <a:pt x="7" y="72"/>
                    <a:pt x="7" y="72"/>
                    <a:pt x="7" y="72"/>
                  </a:cubicBezTo>
                  <a:cubicBezTo>
                    <a:pt x="6" y="69"/>
                    <a:pt x="6" y="65"/>
                    <a:pt x="6" y="63"/>
                  </a:cubicBezTo>
                  <a:cubicBezTo>
                    <a:pt x="6" y="57"/>
                    <a:pt x="6" y="57"/>
                    <a:pt x="6" y="57"/>
                  </a:cubicBezTo>
                  <a:cubicBezTo>
                    <a:pt x="6" y="56"/>
                    <a:pt x="7" y="54"/>
                    <a:pt x="7" y="52"/>
                  </a:cubicBezTo>
                  <a:cubicBezTo>
                    <a:pt x="8" y="47"/>
                    <a:pt x="8" y="47"/>
                    <a:pt x="8" y="47"/>
                  </a:cubicBezTo>
                  <a:cubicBezTo>
                    <a:pt x="9" y="46"/>
                    <a:pt x="9" y="46"/>
                    <a:pt x="9" y="46"/>
                  </a:cubicBezTo>
                  <a:cubicBezTo>
                    <a:pt x="8" y="48"/>
                    <a:pt x="8" y="48"/>
                    <a:pt x="8" y="48"/>
                  </a:cubicBezTo>
                  <a:cubicBezTo>
                    <a:pt x="0" y="81"/>
                    <a:pt x="61" y="85"/>
                    <a:pt x="104" y="62"/>
                  </a:cubicBezTo>
                  <a:cubicBezTo>
                    <a:pt x="144" y="42"/>
                    <a:pt x="140" y="12"/>
                    <a:pt x="109" y="2"/>
                  </a:cubicBezTo>
                  <a:cubicBezTo>
                    <a:pt x="105" y="1"/>
                    <a:pt x="99" y="0"/>
                    <a:pt x="93" y="0"/>
                  </a:cubicBezTo>
                  <a:cubicBezTo>
                    <a:pt x="141" y="0"/>
                    <a:pt x="179" y="29"/>
                    <a:pt x="179" y="64"/>
                  </a:cubicBezTo>
                </a:path>
              </a:pathLst>
            </a:custGeom>
            <a:solidFill>
              <a:srgbClr val="852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3351" y="1102"/>
              <a:ext cx="166" cy="221"/>
            </a:xfrm>
            <a:custGeom>
              <a:avLst/>
              <a:gdLst/>
              <a:ahLst/>
              <a:cxnLst>
                <a:cxn ang="0">
                  <a:pos x="0" y="0"/>
                </a:cxn>
                <a:cxn ang="0">
                  <a:pos x="2" y="0"/>
                </a:cxn>
                <a:cxn ang="0">
                  <a:pos x="3" y="0"/>
                </a:cxn>
                <a:cxn ang="0">
                  <a:pos x="5" y="0"/>
                </a:cxn>
                <a:cxn ang="0">
                  <a:pos x="6" y="0"/>
                </a:cxn>
                <a:cxn ang="0">
                  <a:pos x="29" y="3"/>
                </a:cxn>
                <a:cxn ang="0">
                  <a:pos x="35" y="5"/>
                </a:cxn>
                <a:cxn ang="0">
                  <a:pos x="42" y="7"/>
                </a:cxn>
                <a:cxn ang="0">
                  <a:pos x="48" y="9"/>
                </a:cxn>
                <a:cxn ang="0">
                  <a:pos x="54" y="12"/>
                </a:cxn>
                <a:cxn ang="0">
                  <a:pos x="59" y="15"/>
                </a:cxn>
                <a:cxn ang="0">
                  <a:pos x="64" y="19"/>
                </a:cxn>
                <a:cxn ang="0">
                  <a:pos x="69" y="22"/>
                </a:cxn>
                <a:cxn ang="0">
                  <a:pos x="73" y="26"/>
                </a:cxn>
                <a:cxn ang="0">
                  <a:pos x="77" y="30"/>
                </a:cxn>
                <a:cxn ang="0">
                  <a:pos x="80" y="34"/>
                </a:cxn>
                <a:cxn ang="0">
                  <a:pos x="83" y="39"/>
                </a:cxn>
                <a:cxn ang="0">
                  <a:pos x="86" y="43"/>
                </a:cxn>
                <a:cxn ang="0">
                  <a:pos x="88" y="48"/>
                </a:cxn>
                <a:cxn ang="0">
                  <a:pos x="89" y="53"/>
                </a:cxn>
                <a:cxn ang="0">
                  <a:pos x="90" y="58"/>
                </a:cxn>
                <a:cxn ang="0">
                  <a:pos x="90" y="64"/>
                </a:cxn>
                <a:cxn ang="0">
                  <a:pos x="90" y="69"/>
                </a:cxn>
                <a:cxn ang="0">
                  <a:pos x="89" y="73"/>
                </a:cxn>
                <a:cxn ang="0">
                  <a:pos x="88" y="78"/>
                </a:cxn>
                <a:cxn ang="0">
                  <a:pos x="86" y="83"/>
                </a:cxn>
                <a:cxn ang="0">
                  <a:pos x="84" y="88"/>
                </a:cxn>
                <a:cxn ang="0">
                  <a:pos x="81" y="92"/>
                </a:cxn>
                <a:cxn ang="0">
                  <a:pos x="77" y="97"/>
                </a:cxn>
                <a:cxn ang="0">
                  <a:pos x="74" y="101"/>
                </a:cxn>
                <a:cxn ang="0">
                  <a:pos x="70" y="105"/>
                </a:cxn>
                <a:cxn ang="0">
                  <a:pos x="65" y="108"/>
                </a:cxn>
                <a:cxn ang="0">
                  <a:pos x="60" y="112"/>
                </a:cxn>
                <a:cxn ang="0">
                  <a:pos x="55" y="115"/>
                </a:cxn>
                <a:cxn ang="0">
                  <a:pos x="49" y="117"/>
                </a:cxn>
                <a:cxn ang="0">
                  <a:pos x="43" y="120"/>
                </a:cxn>
                <a:cxn ang="0">
                  <a:pos x="89" y="65"/>
                </a:cxn>
                <a:cxn ang="0">
                  <a:pos x="15" y="1"/>
                </a:cxn>
                <a:cxn ang="0">
                  <a:pos x="14" y="1"/>
                </a:cxn>
                <a:cxn ang="0">
                  <a:pos x="0" y="0"/>
                </a:cxn>
                <a:cxn ang="0">
                  <a:pos x="0" y="0"/>
                </a:cxn>
              </a:cxnLst>
              <a:rect l="0" t="0" r="r" b="b"/>
              <a:pathLst>
                <a:path w="90" h="120">
                  <a:moveTo>
                    <a:pt x="0" y="0"/>
                  </a:moveTo>
                  <a:cubicBezTo>
                    <a:pt x="1" y="0"/>
                    <a:pt x="1" y="0"/>
                    <a:pt x="2" y="0"/>
                  </a:cubicBezTo>
                  <a:cubicBezTo>
                    <a:pt x="3" y="0"/>
                    <a:pt x="3" y="0"/>
                    <a:pt x="3" y="0"/>
                  </a:cubicBezTo>
                  <a:cubicBezTo>
                    <a:pt x="3" y="0"/>
                    <a:pt x="4" y="0"/>
                    <a:pt x="5" y="0"/>
                  </a:cubicBezTo>
                  <a:cubicBezTo>
                    <a:pt x="6" y="0"/>
                    <a:pt x="6" y="0"/>
                    <a:pt x="6" y="0"/>
                  </a:cubicBezTo>
                  <a:cubicBezTo>
                    <a:pt x="16" y="1"/>
                    <a:pt x="25" y="2"/>
                    <a:pt x="29" y="3"/>
                  </a:cubicBezTo>
                  <a:cubicBezTo>
                    <a:pt x="35" y="5"/>
                    <a:pt x="35" y="5"/>
                    <a:pt x="35" y="5"/>
                  </a:cubicBezTo>
                  <a:cubicBezTo>
                    <a:pt x="37" y="5"/>
                    <a:pt x="40" y="6"/>
                    <a:pt x="42" y="7"/>
                  </a:cubicBezTo>
                  <a:cubicBezTo>
                    <a:pt x="48" y="9"/>
                    <a:pt x="48" y="9"/>
                    <a:pt x="48" y="9"/>
                  </a:cubicBezTo>
                  <a:cubicBezTo>
                    <a:pt x="50" y="10"/>
                    <a:pt x="52" y="11"/>
                    <a:pt x="54" y="12"/>
                  </a:cubicBezTo>
                  <a:cubicBezTo>
                    <a:pt x="59" y="15"/>
                    <a:pt x="59" y="15"/>
                    <a:pt x="59" y="15"/>
                  </a:cubicBezTo>
                  <a:cubicBezTo>
                    <a:pt x="61" y="16"/>
                    <a:pt x="63" y="17"/>
                    <a:pt x="64" y="19"/>
                  </a:cubicBezTo>
                  <a:cubicBezTo>
                    <a:pt x="69" y="22"/>
                    <a:pt x="69" y="22"/>
                    <a:pt x="69" y="22"/>
                  </a:cubicBezTo>
                  <a:cubicBezTo>
                    <a:pt x="70" y="23"/>
                    <a:pt x="72" y="25"/>
                    <a:pt x="73" y="26"/>
                  </a:cubicBezTo>
                  <a:cubicBezTo>
                    <a:pt x="77" y="30"/>
                    <a:pt x="77" y="30"/>
                    <a:pt x="77" y="30"/>
                  </a:cubicBezTo>
                  <a:cubicBezTo>
                    <a:pt x="78" y="31"/>
                    <a:pt x="80" y="33"/>
                    <a:pt x="80" y="34"/>
                  </a:cubicBezTo>
                  <a:cubicBezTo>
                    <a:pt x="83" y="39"/>
                    <a:pt x="83" y="39"/>
                    <a:pt x="83" y="39"/>
                  </a:cubicBezTo>
                  <a:cubicBezTo>
                    <a:pt x="84" y="40"/>
                    <a:pt x="85" y="42"/>
                    <a:pt x="86" y="43"/>
                  </a:cubicBezTo>
                  <a:cubicBezTo>
                    <a:pt x="88" y="48"/>
                    <a:pt x="88" y="48"/>
                    <a:pt x="88" y="48"/>
                  </a:cubicBezTo>
                  <a:cubicBezTo>
                    <a:pt x="88" y="50"/>
                    <a:pt x="89" y="52"/>
                    <a:pt x="89" y="53"/>
                  </a:cubicBezTo>
                  <a:cubicBezTo>
                    <a:pt x="90" y="58"/>
                    <a:pt x="90" y="58"/>
                    <a:pt x="90" y="58"/>
                  </a:cubicBezTo>
                  <a:cubicBezTo>
                    <a:pt x="90" y="60"/>
                    <a:pt x="90" y="62"/>
                    <a:pt x="90" y="64"/>
                  </a:cubicBezTo>
                  <a:cubicBezTo>
                    <a:pt x="90" y="69"/>
                    <a:pt x="90" y="69"/>
                    <a:pt x="90" y="69"/>
                  </a:cubicBezTo>
                  <a:cubicBezTo>
                    <a:pt x="89" y="73"/>
                    <a:pt x="89" y="73"/>
                    <a:pt x="89" y="73"/>
                  </a:cubicBezTo>
                  <a:cubicBezTo>
                    <a:pt x="88" y="78"/>
                    <a:pt x="88" y="78"/>
                    <a:pt x="88" y="78"/>
                  </a:cubicBezTo>
                  <a:cubicBezTo>
                    <a:pt x="87" y="80"/>
                    <a:pt x="87" y="82"/>
                    <a:pt x="86" y="83"/>
                  </a:cubicBezTo>
                  <a:cubicBezTo>
                    <a:pt x="84" y="88"/>
                    <a:pt x="84" y="88"/>
                    <a:pt x="84" y="88"/>
                  </a:cubicBezTo>
                  <a:cubicBezTo>
                    <a:pt x="83" y="89"/>
                    <a:pt x="82" y="91"/>
                    <a:pt x="81" y="92"/>
                  </a:cubicBezTo>
                  <a:cubicBezTo>
                    <a:pt x="77" y="97"/>
                    <a:pt x="77" y="97"/>
                    <a:pt x="77" y="97"/>
                  </a:cubicBezTo>
                  <a:cubicBezTo>
                    <a:pt x="76" y="98"/>
                    <a:pt x="75" y="100"/>
                    <a:pt x="74" y="101"/>
                  </a:cubicBezTo>
                  <a:cubicBezTo>
                    <a:pt x="70" y="105"/>
                    <a:pt x="70" y="105"/>
                    <a:pt x="70" y="105"/>
                  </a:cubicBezTo>
                  <a:cubicBezTo>
                    <a:pt x="68" y="106"/>
                    <a:pt x="66" y="107"/>
                    <a:pt x="65" y="108"/>
                  </a:cubicBezTo>
                  <a:cubicBezTo>
                    <a:pt x="60" y="112"/>
                    <a:pt x="60" y="112"/>
                    <a:pt x="60" y="112"/>
                  </a:cubicBezTo>
                  <a:cubicBezTo>
                    <a:pt x="58" y="112"/>
                    <a:pt x="56" y="114"/>
                    <a:pt x="55" y="115"/>
                  </a:cubicBezTo>
                  <a:cubicBezTo>
                    <a:pt x="49" y="117"/>
                    <a:pt x="49" y="117"/>
                    <a:pt x="49" y="117"/>
                  </a:cubicBezTo>
                  <a:cubicBezTo>
                    <a:pt x="47" y="118"/>
                    <a:pt x="45" y="119"/>
                    <a:pt x="43" y="120"/>
                  </a:cubicBezTo>
                  <a:cubicBezTo>
                    <a:pt x="70" y="110"/>
                    <a:pt x="89" y="89"/>
                    <a:pt x="89" y="65"/>
                  </a:cubicBezTo>
                  <a:cubicBezTo>
                    <a:pt x="89" y="33"/>
                    <a:pt x="57" y="6"/>
                    <a:pt x="15" y="1"/>
                  </a:cubicBezTo>
                  <a:cubicBezTo>
                    <a:pt x="14" y="1"/>
                    <a:pt x="14" y="1"/>
                    <a:pt x="14" y="1"/>
                  </a:cubicBezTo>
                  <a:cubicBezTo>
                    <a:pt x="10" y="1"/>
                    <a:pt x="6" y="0"/>
                    <a:pt x="0" y="0"/>
                  </a:cubicBezTo>
                  <a:cubicBezTo>
                    <a:pt x="0" y="0"/>
                    <a:pt x="0" y="0"/>
                    <a:pt x="0" y="0"/>
                  </a:cubicBezTo>
                </a:path>
              </a:pathLst>
            </a:custGeom>
            <a:solidFill>
              <a:srgbClr val="7C25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3192" y="1103"/>
              <a:ext cx="323" cy="233"/>
            </a:xfrm>
            <a:custGeom>
              <a:avLst/>
              <a:gdLst/>
              <a:ahLst/>
              <a:cxnLst>
                <a:cxn ang="0">
                  <a:pos x="175" y="64"/>
                </a:cxn>
                <a:cxn ang="0">
                  <a:pos x="129" y="119"/>
                </a:cxn>
                <a:cxn ang="0">
                  <a:pos x="124" y="121"/>
                </a:cxn>
                <a:cxn ang="0">
                  <a:pos x="112" y="124"/>
                </a:cxn>
                <a:cxn ang="0">
                  <a:pos x="109" y="124"/>
                </a:cxn>
                <a:cxn ang="0">
                  <a:pos x="104" y="125"/>
                </a:cxn>
                <a:cxn ang="0">
                  <a:pos x="102" y="125"/>
                </a:cxn>
                <a:cxn ang="0">
                  <a:pos x="100" y="125"/>
                </a:cxn>
                <a:cxn ang="0">
                  <a:pos x="99" y="125"/>
                </a:cxn>
                <a:cxn ang="0">
                  <a:pos x="97" y="126"/>
                </a:cxn>
                <a:cxn ang="0">
                  <a:pos x="96" y="126"/>
                </a:cxn>
                <a:cxn ang="0">
                  <a:pos x="95" y="126"/>
                </a:cxn>
                <a:cxn ang="0">
                  <a:pos x="94" y="126"/>
                </a:cxn>
                <a:cxn ang="0">
                  <a:pos x="93" y="126"/>
                </a:cxn>
                <a:cxn ang="0">
                  <a:pos x="92" y="126"/>
                </a:cxn>
                <a:cxn ang="0">
                  <a:pos x="92" y="126"/>
                </a:cxn>
                <a:cxn ang="0">
                  <a:pos x="91" y="126"/>
                </a:cxn>
                <a:cxn ang="0">
                  <a:pos x="90" y="126"/>
                </a:cxn>
                <a:cxn ang="0">
                  <a:pos x="90" y="126"/>
                </a:cxn>
                <a:cxn ang="0">
                  <a:pos x="89" y="126"/>
                </a:cxn>
                <a:cxn ang="0">
                  <a:pos x="88" y="126"/>
                </a:cxn>
                <a:cxn ang="0">
                  <a:pos x="87" y="126"/>
                </a:cxn>
                <a:cxn ang="0">
                  <a:pos x="86" y="126"/>
                </a:cxn>
                <a:cxn ang="0">
                  <a:pos x="68" y="124"/>
                </a:cxn>
                <a:cxn ang="0">
                  <a:pos x="63" y="123"/>
                </a:cxn>
                <a:cxn ang="0">
                  <a:pos x="54" y="121"/>
                </a:cxn>
                <a:cxn ang="0">
                  <a:pos x="49" y="119"/>
                </a:cxn>
                <a:cxn ang="0">
                  <a:pos x="42" y="116"/>
                </a:cxn>
                <a:cxn ang="0">
                  <a:pos x="37" y="113"/>
                </a:cxn>
                <a:cxn ang="0">
                  <a:pos x="31" y="110"/>
                </a:cxn>
                <a:cxn ang="0">
                  <a:pos x="27" y="107"/>
                </a:cxn>
                <a:cxn ang="0">
                  <a:pos x="22" y="103"/>
                </a:cxn>
                <a:cxn ang="0">
                  <a:pos x="18" y="99"/>
                </a:cxn>
                <a:cxn ang="0">
                  <a:pos x="14" y="95"/>
                </a:cxn>
                <a:cxn ang="0">
                  <a:pos x="11" y="91"/>
                </a:cxn>
                <a:cxn ang="0">
                  <a:pos x="8" y="86"/>
                </a:cxn>
                <a:cxn ang="0">
                  <a:pos x="6" y="81"/>
                </a:cxn>
                <a:cxn ang="0">
                  <a:pos x="4" y="77"/>
                </a:cxn>
                <a:cxn ang="0">
                  <a:pos x="3" y="72"/>
                </a:cxn>
                <a:cxn ang="0">
                  <a:pos x="2" y="63"/>
                </a:cxn>
                <a:cxn ang="0">
                  <a:pos x="2" y="57"/>
                </a:cxn>
                <a:cxn ang="0">
                  <a:pos x="3" y="52"/>
                </a:cxn>
                <a:cxn ang="0">
                  <a:pos x="4" y="50"/>
                </a:cxn>
                <a:cxn ang="0">
                  <a:pos x="3" y="52"/>
                </a:cxn>
                <a:cxn ang="0">
                  <a:pos x="118" y="54"/>
                </a:cxn>
                <a:cxn ang="0">
                  <a:pos x="101" y="0"/>
                </a:cxn>
                <a:cxn ang="0">
                  <a:pos x="175" y="64"/>
                </a:cxn>
              </a:cxnLst>
              <a:rect l="0" t="0" r="r" b="b"/>
              <a:pathLst>
                <a:path w="175" h="126">
                  <a:moveTo>
                    <a:pt x="175" y="64"/>
                  </a:moveTo>
                  <a:cubicBezTo>
                    <a:pt x="175" y="88"/>
                    <a:pt x="156" y="109"/>
                    <a:pt x="129" y="119"/>
                  </a:cubicBezTo>
                  <a:cubicBezTo>
                    <a:pt x="127" y="119"/>
                    <a:pt x="125" y="120"/>
                    <a:pt x="124" y="121"/>
                  </a:cubicBezTo>
                  <a:cubicBezTo>
                    <a:pt x="117" y="123"/>
                    <a:pt x="117" y="123"/>
                    <a:pt x="112" y="124"/>
                  </a:cubicBezTo>
                  <a:cubicBezTo>
                    <a:pt x="109" y="124"/>
                    <a:pt x="109" y="124"/>
                    <a:pt x="109" y="124"/>
                  </a:cubicBezTo>
                  <a:cubicBezTo>
                    <a:pt x="107" y="124"/>
                    <a:pt x="106" y="125"/>
                    <a:pt x="104" y="125"/>
                  </a:cubicBezTo>
                  <a:cubicBezTo>
                    <a:pt x="102" y="125"/>
                    <a:pt x="102" y="125"/>
                    <a:pt x="102" y="125"/>
                  </a:cubicBezTo>
                  <a:cubicBezTo>
                    <a:pt x="102" y="125"/>
                    <a:pt x="101" y="125"/>
                    <a:pt x="100" y="125"/>
                  </a:cubicBezTo>
                  <a:cubicBezTo>
                    <a:pt x="99" y="125"/>
                    <a:pt x="99" y="125"/>
                    <a:pt x="99" y="125"/>
                  </a:cubicBezTo>
                  <a:cubicBezTo>
                    <a:pt x="98" y="126"/>
                    <a:pt x="98" y="126"/>
                    <a:pt x="97" y="126"/>
                  </a:cubicBezTo>
                  <a:cubicBezTo>
                    <a:pt x="96" y="126"/>
                    <a:pt x="96" y="126"/>
                    <a:pt x="96" y="126"/>
                  </a:cubicBezTo>
                  <a:cubicBezTo>
                    <a:pt x="96" y="126"/>
                    <a:pt x="95" y="126"/>
                    <a:pt x="95" y="126"/>
                  </a:cubicBezTo>
                  <a:cubicBezTo>
                    <a:pt x="94" y="126"/>
                    <a:pt x="94" y="126"/>
                    <a:pt x="94" y="126"/>
                  </a:cubicBezTo>
                  <a:cubicBezTo>
                    <a:pt x="94" y="126"/>
                    <a:pt x="93" y="126"/>
                    <a:pt x="93" y="126"/>
                  </a:cubicBezTo>
                  <a:cubicBezTo>
                    <a:pt x="92" y="126"/>
                    <a:pt x="92" y="126"/>
                    <a:pt x="92" y="126"/>
                  </a:cubicBezTo>
                  <a:cubicBezTo>
                    <a:pt x="92" y="126"/>
                    <a:pt x="92" y="126"/>
                    <a:pt x="92" y="126"/>
                  </a:cubicBezTo>
                  <a:cubicBezTo>
                    <a:pt x="91" y="126"/>
                    <a:pt x="91" y="126"/>
                    <a:pt x="91" y="126"/>
                  </a:cubicBezTo>
                  <a:cubicBezTo>
                    <a:pt x="90" y="126"/>
                    <a:pt x="90" y="126"/>
                    <a:pt x="90" y="126"/>
                  </a:cubicBezTo>
                  <a:cubicBezTo>
                    <a:pt x="90" y="126"/>
                    <a:pt x="90" y="126"/>
                    <a:pt x="90" y="126"/>
                  </a:cubicBezTo>
                  <a:cubicBezTo>
                    <a:pt x="89" y="126"/>
                    <a:pt x="89" y="126"/>
                    <a:pt x="89" y="126"/>
                  </a:cubicBezTo>
                  <a:cubicBezTo>
                    <a:pt x="88" y="126"/>
                    <a:pt x="88" y="126"/>
                    <a:pt x="88" y="126"/>
                  </a:cubicBezTo>
                  <a:cubicBezTo>
                    <a:pt x="87" y="126"/>
                    <a:pt x="87" y="126"/>
                    <a:pt x="87" y="126"/>
                  </a:cubicBezTo>
                  <a:cubicBezTo>
                    <a:pt x="86" y="126"/>
                    <a:pt x="86" y="126"/>
                    <a:pt x="86" y="126"/>
                  </a:cubicBezTo>
                  <a:cubicBezTo>
                    <a:pt x="80" y="126"/>
                    <a:pt x="74" y="125"/>
                    <a:pt x="68" y="124"/>
                  </a:cubicBezTo>
                  <a:cubicBezTo>
                    <a:pt x="63" y="123"/>
                    <a:pt x="63" y="123"/>
                    <a:pt x="63" y="123"/>
                  </a:cubicBezTo>
                  <a:cubicBezTo>
                    <a:pt x="61" y="122"/>
                    <a:pt x="57" y="121"/>
                    <a:pt x="54" y="121"/>
                  </a:cubicBezTo>
                  <a:cubicBezTo>
                    <a:pt x="49" y="119"/>
                    <a:pt x="49" y="119"/>
                    <a:pt x="49" y="119"/>
                  </a:cubicBezTo>
                  <a:cubicBezTo>
                    <a:pt x="47" y="118"/>
                    <a:pt x="44" y="117"/>
                    <a:pt x="42" y="116"/>
                  </a:cubicBezTo>
                  <a:cubicBezTo>
                    <a:pt x="37" y="113"/>
                    <a:pt x="37" y="113"/>
                    <a:pt x="37" y="113"/>
                  </a:cubicBezTo>
                  <a:cubicBezTo>
                    <a:pt x="35" y="112"/>
                    <a:pt x="33" y="111"/>
                    <a:pt x="31" y="110"/>
                  </a:cubicBezTo>
                  <a:cubicBezTo>
                    <a:pt x="27" y="107"/>
                    <a:pt x="27" y="107"/>
                    <a:pt x="27" y="107"/>
                  </a:cubicBezTo>
                  <a:cubicBezTo>
                    <a:pt x="25" y="106"/>
                    <a:pt x="23" y="104"/>
                    <a:pt x="22" y="103"/>
                  </a:cubicBezTo>
                  <a:cubicBezTo>
                    <a:pt x="18" y="99"/>
                    <a:pt x="18" y="99"/>
                    <a:pt x="18" y="99"/>
                  </a:cubicBezTo>
                  <a:cubicBezTo>
                    <a:pt x="17" y="98"/>
                    <a:pt x="15" y="96"/>
                    <a:pt x="14" y="95"/>
                  </a:cubicBezTo>
                  <a:cubicBezTo>
                    <a:pt x="11" y="91"/>
                    <a:pt x="11" y="91"/>
                    <a:pt x="11" y="91"/>
                  </a:cubicBezTo>
                  <a:cubicBezTo>
                    <a:pt x="10" y="89"/>
                    <a:pt x="9" y="88"/>
                    <a:pt x="8" y="86"/>
                  </a:cubicBezTo>
                  <a:cubicBezTo>
                    <a:pt x="6" y="81"/>
                    <a:pt x="6" y="81"/>
                    <a:pt x="6" y="81"/>
                  </a:cubicBezTo>
                  <a:cubicBezTo>
                    <a:pt x="5" y="80"/>
                    <a:pt x="4" y="78"/>
                    <a:pt x="4" y="77"/>
                  </a:cubicBezTo>
                  <a:cubicBezTo>
                    <a:pt x="3" y="72"/>
                    <a:pt x="3" y="72"/>
                    <a:pt x="3" y="72"/>
                  </a:cubicBezTo>
                  <a:cubicBezTo>
                    <a:pt x="2" y="69"/>
                    <a:pt x="2" y="65"/>
                    <a:pt x="2" y="63"/>
                  </a:cubicBezTo>
                  <a:cubicBezTo>
                    <a:pt x="2" y="57"/>
                    <a:pt x="2" y="57"/>
                    <a:pt x="2" y="57"/>
                  </a:cubicBezTo>
                  <a:cubicBezTo>
                    <a:pt x="2" y="56"/>
                    <a:pt x="3" y="54"/>
                    <a:pt x="3" y="52"/>
                  </a:cubicBezTo>
                  <a:cubicBezTo>
                    <a:pt x="3" y="51"/>
                    <a:pt x="3" y="51"/>
                    <a:pt x="4" y="50"/>
                  </a:cubicBezTo>
                  <a:cubicBezTo>
                    <a:pt x="3" y="51"/>
                    <a:pt x="3" y="52"/>
                    <a:pt x="3" y="52"/>
                  </a:cubicBezTo>
                  <a:cubicBezTo>
                    <a:pt x="0" y="95"/>
                    <a:pt x="92" y="78"/>
                    <a:pt x="118" y="54"/>
                  </a:cubicBezTo>
                  <a:cubicBezTo>
                    <a:pt x="145" y="30"/>
                    <a:pt x="131" y="5"/>
                    <a:pt x="101" y="0"/>
                  </a:cubicBezTo>
                  <a:cubicBezTo>
                    <a:pt x="143" y="5"/>
                    <a:pt x="175" y="32"/>
                    <a:pt x="175" y="64"/>
                  </a:cubicBezTo>
                </a:path>
              </a:pathLst>
            </a:custGeom>
            <a:solidFill>
              <a:srgbClr val="7C25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3364" y="1102"/>
              <a:ext cx="153" cy="221"/>
            </a:xfrm>
            <a:custGeom>
              <a:avLst/>
              <a:gdLst/>
              <a:ahLst/>
              <a:cxnLst>
                <a:cxn ang="0">
                  <a:pos x="22" y="3"/>
                </a:cxn>
                <a:cxn ang="0">
                  <a:pos x="35" y="7"/>
                </a:cxn>
                <a:cxn ang="0">
                  <a:pos x="41" y="9"/>
                </a:cxn>
                <a:cxn ang="0">
                  <a:pos x="47" y="12"/>
                </a:cxn>
                <a:cxn ang="0">
                  <a:pos x="52" y="15"/>
                </a:cxn>
                <a:cxn ang="0">
                  <a:pos x="57" y="19"/>
                </a:cxn>
                <a:cxn ang="0">
                  <a:pos x="62" y="22"/>
                </a:cxn>
                <a:cxn ang="0">
                  <a:pos x="66" y="26"/>
                </a:cxn>
                <a:cxn ang="0">
                  <a:pos x="70" y="30"/>
                </a:cxn>
                <a:cxn ang="0">
                  <a:pos x="73" y="34"/>
                </a:cxn>
                <a:cxn ang="0">
                  <a:pos x="76" y="39"/>
                </a:cxn>
                <a:cxn ang="0">
                  <a:pos x="79" y="43"/>
                </a:cxn>
                <a:cxn ang="0">
                  <a:pos x="81" y="48"/>
                </a:cxn>
                <a:cxn ang="0">
                  <a:pos x="82" y="53"/>
                </a:cxn>
                <a:cxn ang="0">
                  <a:pos x="83" y="58"/>
                </a:cxn>
                <a:cxn ang="0">
                  <a:pos x="83" y="64"/>
                </a:cxn>
                <a:cxn ang="0">
                  <a:pos x="83" y="69"/>
                </a:cxn>
                <a:cxn ang="0">
                  <a:pos x="82" y="73"/>
                </a:cxn>
                <a:cxn ang="0">
                  <a:pos x="81" y="78"/>
                </a:cxn>
                <a:cxn ang="0">
                  <a:pos x="79" y="83"/>
                </a:cxn>
                <a:cxn ang="0">
                  <a:pos x="77" y="88"/>
                </a:cxn>
                <a:cxn ang="0">
                  <a:pos x="74" y="92"/>
                </a:cxn>
                <a:cxn ang="0">
                  <a:pos x="70" y="97"/>
                </a:cxn>
                <a:cxn ang="0">
                  <a:pos x="67" y="101"/>
                </a:cxn>
                <a:cxn ang="0">
                  <a:pos x="63" y="105"/>
                </a:cxn>
                <a:cxn ang="0">
                  <a:pos x="58" y="108"/>
                </a:cxn>
                <a:cxn ang="0">
                  <a:pos x="53" y="112"/>
                </a:cxn>
                <a:cxn ang="0">
                  <a:pos x="48" y="115"/>
                </a:cxn>
                <a:cxn ang="0">
                  <a:pos x="42" y="117"/>
                </a:cxn>
                <a:cxn ang="0">
                  <a:pos x="36" y="120"/>
                </a:cxn>
                <a:cxn ang="0">
                  <a:pos x="82" y="65"/>
                </a:cxn>
                <a:cxn ang="0">
                  <a:pos x="18" y="3"/>
                </a:cxn>
                <a:cxn ang="0">
                  <a:pos x="16" y="2"/>
                </a:cxn>
                <a:cxn ang="0">
                  <a:pos x="0" y="0"/>
                </a:cxn>
                <a:cxn ang="0">
                  <a:pos x="1" y="0"/>
                </a:cxn>
                <a:cxn ang="0">
                  <a:pos x="22" y="3"/>
                </a:cxn>
              </a:cxnLst>
              <a:rect l="0" t="0" r="r" b="b"/>
              <a:pathLst>
                <a:path w="83" h="120">
                  <a:moveTo>
                    <a:pt x="22" y="3"/>
                  </a:moveTo>
                  <a:cubicBezTo>
                    <a:pt x="29" y="5"/>
                    <a:pt x="30" y="5"/>
                    <a:pt x="35" y="7"/>
                  </a:cubicBezTo>
                  <a:cubicBezTo>
                    <a:pt x="41" y="9"/>
                    <a:pt x="41" y="9"/>
                    <a:pt x="41" y="9"/>
                  </a:cubicBezTo>
                  <a:cubicBezTo>
                    <a:pt x="43" y="10"/>
                    <a:pt x="45" y="11"/>
                    <a:pt x="47" y="12"/>
                  </a:cubicBezTo>
                  <a:cubicBezTo>
                    <a:pt x="52" y="15"/>
                    <a:pt x="52" y="15"/>
                    <a:pt x="52" y="15"/>
                  </a:cubicBezTo>
                  <a:cubicBezTo>
                    <a:pt x="54" y="16"/>
                    <a:pt x="56" y="17"/>
                    <a:pt x="57" y="19"/>
                  </a:cubicBezTo>
                  <a:cubicBezTo>
                    <a:pt x="62" y="22"/>
                    <a:pt x="62" y="22"/>
                    <a:pt x="62" y="22"/>
                  </a:cubicBezTo>
                  <a:cubicBezTo>
                    <a:pt x="63" y="23"/>
                    <a:pt x="65" y="25"/>
                    <a:pt x="66" y="26"/>
                  </a:cubicBezTo>
                  <a:cubicBezTo>
                    <a:pt x="70" y="30"/>
                    <a:pt x="70" y="30"/>
                    <a:pt x="70" y="30"/>
                  </a:cubicBezTo>
                  <a:cubicBezTo>
                    <a:pt x="71" y="31"/>
                    <a:pt x="73" y="33"/>
                    <a:pt x="73" y="34"/>
                  </a:cubicBezTo>
                  <a:cubicBezTo>
                    <a:pt x="76" y="39"/>
                    <a:pt x="76" y="39"/>
                    <a:pt x="76" y="39"/>
                  </a:cubicBezTo>
                  <a:cubicBezTo>
                    <a:pt x="77" y="40"/>
                    <a:pt x="78" y="42"/>
                    <a:pt x="79" y="43"/>
                  </a:cubicBezTo>
                  <a:cubicBezTo>
                    <a:pt x="81" y="48"/>
                    <a:pt x="81" y="48"/>
                    <a:pt x="81" y="48"/>
                  </a:cubicBezTo>
                  <a:cubicBezTo>
                    <a:pt x="81" y="50"/>
                    <a:pt x="82" y="52"/>
                    <a:pt x="82" y="53"/>
                  </a:cubicBezTo>
                  <a:cubicBezTo>
                    <a:pt x="83" y="58"/>
                    <a:pt x="83" y="58"/>
                    <a:pt x="83" y="58"/>
                  </a:cubicBezTo>
                  <a:cubicBezTo>
                    <a:pt x="83" y="60"/>
                    <a:pt x="83" y="62"/>
                    <a:pt x="83" y="64"/>
                  </a:cubicBezTo>
                  <a:cubicBezTo>
                    <a:pt x="83" y="69"/>
                    <a:pt x="83" y="69"/>
                    <a:pt x="83" y="69"/>
                  </a:cubicBezTo>
                  <a:cubicBezTo>
                    <a:pt x="82" y="73"/>
                    <a:pt x="82" y="73"/>
                    <a:pt x="82" y="73"/>
                  </a:cubicBezTo>
                  <a:cubicBezTo>
                    <a:pt x="81" y="78"/>
                    <a:pt x="81" y="78"/>
                    <a:pt x="81" y="78"/>
                  </a:cubicBezTo>
                  <a:cubicBezTo>
                    <a:pt x="80" y="80"/>
                    <a:pt x="80" y="82"/>
                    <a:pt x="79" y="83"/>
                  </a:cubicBezTo>
                  <a:cubicBezTo>
                    <a:pt x="77" y="88"/>
                    <a:pt x="77" y="88"/>
                    <a:pt x="77" y="88"/>
                  </a:cubicBezTo>
                  <a:cubicBezTo>
                    <a:pt x="76" y="89"/>
                    <a:pt x="75" y="91"/>
                    <a:pt x="74" y="92"/>
                  </a:cubicBezTo>
                  <a:cubicBezTo>
                    <a:pt x="70" y="97"/>
                    <a:pt x="70" y="97"/>
                    <a:pt x="70" y="97"/>
                  </a:cubicBezTo>
                  <a:cubicBezTo>
                    <a:pt x="69" y="98"/>
                    <a:pt x="68" y="100"/>
                    <a:pt x="67" y="101"/>
                  </a:cubicBezTo>
                  <a:cubicBezTo>
                    <a:pt x="63" y="105"/>
                    <a:pt x="63" y="105"/>
                    <a:pt x="63" y="105"/>
                  </a:cubicBezTo>
                  <a:cubicBezTo>
                    <a:pt x="61" y="106"/>
                    <a:pt x="59" y="107"/>
                    <a:pt x="58" y="108"/>
                  </a:cubicBezTo>
                  <a:cubicBezTo>
                    <a:pt x="53" y="112"/>
                    <a:pt x="53" y="112"/>
                    <a:pt x="53" y="112"/>
                  </a:cubicBezTo>
                  <a:cubicBezTo>
                    <a:pt x="51" y="112"/>
                    <a:pt x="49" y="114"/>
                    <a:pt x="48" y="115"/>
                  </a:cubicBezTo>
                  <a:cubicBezTo>
                    <a:pt x="42" y="117"/>
                    <a:pt x="42" y="117"/>
                    <a:pt x="42" y="117"/>
                  </a:cubicBezTo>
                  <a:cubicBezTo>
                    <a:pt x="40" y="118"/>
                    <a:pt x="38" y="119"/>
                    <a:pt x="36" y="120"/>
                  </a:cubicBezTo>
                  <a:cubicBezTo>
                    <a:pt x="63" y="110"/>
                    <a:pt x="82" y="89"/>
                    <a:pt x="82" y="65"/>
                  </a:cubicBezTo>
                  <a:cubicBezTo>
                    <a:pt x="82" y="36"/>
                    <a:pt x="55" y="11"/>
                    <a:pt x="18" y="3"/>
                  </a:cubicBezTo>
                  <a:cubicBezTo>
                    <a:pt x="18" y="3"/>
                    <a:pt x="17" y="3"/>
                    <a:pt x="16" y="2"/>
                  </a:cubicBezTo>
                  <a:cubicBezTo>
                    <a:pt x="13" y="2"/>
                    <a:pt x="8" y="0"/>
                    <a:pt x="0" y="0"/>
                  </a:cubicBezTo>
                  <a:cubicBezTo>
                    <a:pt x="1" y="0"/>
                    <a:pt x="1" y="0"/>
                    <a:pt x="1" y="0"/>
                  </a:cubicBezTo>
                  <a:cubicBezTo>
                    <a:pt x="14" y="1"/>
                    <a:pt x="21" y="3"/>
                    <a:pt x="22" y="3"/>
                  </a:cubicBezTo>
                </a:path>
              </a:pathLst>
            </a:custGeom>
            <a:solidFill>
              <a:srgbClr val="7423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3196" y="1107"/>
              <a:ext cx="319" cy="229"/>
            </a:xfrm>
            <a:custGeom>
              <a:avLst/>
              <a:gdLst/>
              <a:ahLst/>
              <a:cxnLst>
                <a:cxn ang="0">
                  <a:pos x="173" y="62"/>
                </a:cxn>
                <a:cxn ang="0">
                  <a:pos x="127" y="117"/>
                </a:cxn>
                <a:cxn ang="0">
                  <a:pos x="122" y="119"/>
                </a:cxn>
                <a:cxn ang="0">
                  <a:pos x="110" y="122"/>
                </a:cxn>
                <a:cxn ang="0">
                  <a:pos x="107" y="122"/>
                </a:cxn>
                <a:cxn ang="0">
                  <a:pos x="102" y="123"/>
                </a:cxn>
                <a:cxn ang="0">
                  <a:pos x="100" y="123"/>
                </a:cxn>
                <a:cxn ang="0">
                  <a:pos x="98" y="123"/>
                </a:cxn>
                <a:cxn ang="0">
                  <a:pos x="97" y="123"/>
                </a:cxn>
                <a:cxn ang="0">
                  <a:pos x="95" y="124"/>
                </a:cxn>
                <a:cxn ang="0">
                  <a:pos x="94" y="124"/>
                </a:cxn>
                <a:cxn ang="0">
                  <a:pos x="93" y="124"/>
                </a:cxn>
                <a:cxn ang="0">
                  <a:pos x="92" y="124"/>
                </a:cxn>
                <a:cxn ang="0">
                  <a:pos x="91" y="124"/>
                </a:cxn>
                <a:cxn ang="0">
                  <a:pos x="90" y="124"/>
                </a:cxn>
                <a:cxn ang="0">
                  <a:pos x="90" y="124"/>
                </a:cxn>
                <a:cxn ang="0">
                  <a:pos x="89" y="124"/>
                </a:cxn>
                <a:cxn ang="0">
                  <a:pos x="88" y="124"/>
                </a:cxn>
                <a:cxn ang="0">
                  <a:pos x="88" y="124"/>
                </a:cxn>
                <a:cxn ang="0">
                  <a:pos x="87" y="124"/>
                </a:cxn>
                <a:cxn ang="0">
                  <a:pos x="86" y="124"/>
                </a:cxn>
                <a:cxn ang="0">
                  <a:pos x="85" y="124"/>
                </a:cxn>
                <a:cxn ang="0">
                  <a:pos x="84" y="124"/>
                </a:cxn>
                <a:cxn ang="0">
                  <a:pos x="66" y="122"/>
                </a:cxn>
                <a:cxn ang="0">
                  <a:pos x="61" y="121"/>
                </a:cxn>
                <a:cxn ang="0">
                  <a:pos x="52" y="119"/>
                </a:cxn>
                <a:cxn ang="0">
                  <a:pos x="47" y="117"/>
                </a:cxn>
                <a:cxn ang="0">
                  <a:pos x="40" y="114"/>
                </a:cxn>
                <a:cxn ang="0">
                  <a:pos x="35" y="111"/>
                </a:cxn>
                <a:cxn ang="0">
                  <a:pos x="29" y="108"/>
                </a:cxn>
                <a:cxn ang="0">
                  <a:pos x="25" y="105"/>
                </a:cxn>
                <a:cxn ang="0">
                  <a:pos x="20" y="101"/>
                </a:cxn>
                <a:cxn ang="0">
                  <a:pos x="16" y="97"/>
                </a:cxn>
                <a:cxn ang="0">
                  <a:pos x="12" y="93"/>
                </a:cxn>
                <a:cxn ang="0">
                  <a:pos x="9" y="89"/>
                </a:cxn>
                <a:cxn ang="0">
                  <a:pos x="6" y="84"/>
                </a:cxn>
                <a:cxn ang="0">
                  <a:pos x="4" y="79"/>
                </a:cxn>
                <a:cxn ang="0">
                  <a:pos x="2" y="75"/>
                </a:cxn>
                <a:cxn ang="0">
                  <a:pos x="1" y="70"/>
                </a:cxn>
                <a:cxn ang="0">
                  <a:pos x="0" y="61"/>
                </a:cxn>
                <a:cxn ang="0">
                  <a:pos x="0" y="55"/>
                </a:cxn>
                <a:cxn ang="0">
                  <a:pos x="1" y="51"/>
                </a:cxn>
                <a:cxn ang="0">
                  <a:pos x="0" y="54"/>
                </a:cxn>
                <a:cxn ang="0">
                  <a:pos x="121" y="52"/>
                </a:cxn>
                <a:cxn ang="0">
                  <a:pos x="109" y="0"/>
                </a:cxn>
                <a:cxn ang="0">
                  <a:pos x="173" y="62"/>
                </a:cxn>
              </a:cxnLst>
              <a:rect l="0" t="0" r="r" b="b"/>
              <a:pathLst>
                <a:path w="173" h="124">
                  <a:moveTo>
                    <a:pt x="173" y="62"/>
                  </a:moveTo>
                  <a:cubicBezTo>
                    <a:pt x="173" y="86"/>
                    <a:pt x="154" y="107"/>
                    <a:pt x="127" y="117"/>
                  </a:cubicBezTo>
                  <a:cubicBezTo>
                    <a:pt x="125" y="117"/>
                    <a:pt x="123" y="118"/>
                    <a:pt x="122" y="119"/>
                  </a:cubicBezTo>
                  <a:cubicBezTo>
                    <a:pt x="115" y="121"/>
                    <a:pt x="115" y="121"/>
                    <a:pt x="110" y="122"/>
                  </a:cubicBezTo>
                  <a:cubicBezTo>
                    <a:pt x="107" y="122"/>
                    <a:pt x="107" y="122"/>
                    <a:pt x="107" y="122"/>
                  </a:cubicBezTo>
                  <a:cubicBezTo>
                    <a:pt x="105" y="122"/>
                    <a:pt x="104" y="123"/>
                    <a:pt x="102" y="123"/>
                  </a:cubicBezTo>
                  <a:cubicBezTo>
                    <a:pt x="100" y="123"/>
                    <a:pt x="100" y="123"/>
                    <a:pt x="100" y="123"/>
                  </a:cubicBezTo>
                  <a:cubicBezTo>
                    <a:pt x="100" y="123"/>
                    <a:pt x="99" y="123"/>
                    <a:pt x="98" y="123"/>
                  </a:cubicBezTo>
                  <a:cubicBezTo>
                    <a:pt x="97" y="123"/>
                    <a:pt x="97" y="123"/>
                    <a:pt x="97" y="123"/>
                  </a:cubicBezTo>
                  <a:cubicBezTo>
                    <a:pt x="96" y="124"/>
                    <a:pt x="96" y="124"/>
                    <a:pt x="95" y="124"/>
                  </a:cubicBezTo>
                  <a:cubicBezTo>
                    <a:pt x="94" y="124"/>
                    <a:pt x="94" y="124"/>
                    <a:pt x="94" y="124"/>
                  </a:cubicBezTo>
                  <a:cubicBezTo>
                    <a:pt x="94" y="124"/>
                    <a:pt x="93" y="124"/>
                    <a:pt x="93" y="124"/>
                  </a:cubicBezTo>
                  <a:cubicBezTo>
                    <a:pt x="92" y="124"/>
                    <a:pt x="92" y="124"/>
                    <a:pt x="92" y="124"/>
                  </a:cubicBezTo>
                  <a:cubicBezTo>
                    <a:pt x="92" y="124"/>
                    <a:pt x="91" y="124"/>
                    <a:pt x="91" y="124"/>
                  </a:cubicBezTo>
                  <a:cubicBezTo>
                    <a:pt x="90" y="124"/>
                    <a:pt x="90" y="124"/>
                    <a:pt x="90" y="124"/>
                  </a:cubicBezTo>
                  <a:cubicBezTo>
                    <a:pt x="90" y="124"/>
                    <a:pt x="90" y="124"/>
                    <a:pt x="90" y="124"/>
                  </a:cubicBezTo>
                  <a:cubicBezTo>
                    <a:pt x="89" y="124"/>
                    <a:pt x="89" y="124"/>
                    <a:pt x="89" y="124"/>
                  </a:cubicBezTo>
                  <a:cubicBezTo>
                    <a:pt x="88" y="124"/>
                    <a:pt x="88" y="124"/>
                    <a:pt x="88" y="124"/>
                  </a:cubicBezTo>
                  <a:cubicBezTo>
                    <a:pt x="88" y="124"/>
                    <a:pt x="88" y="124"/>
                    <a:pt x="88" y="124"/>
                  </a:cubicBezTo>
                  <a:cubicBezTo>
                    <a:pt x="87" y="124"/>
                    <a:pt x="87" y="124"/>
                    <a:pt x="87" y="124"/>
                  </a:cubicBezTo>
                  <a:cubicBezTo>
                    <a:pt x="86" y="124"/>
                    <a:pt x="86" y="124"/>
                    <a:pt x="86" y="124"/>
                  </a:cubicBezTo>
                  <a:cubicBezTo>
                    <a:pt x="85" y="124"/>
                    <a:pt x="85" y="124"/>
                    <a:pt x="85" y="124"/>
                  </a:cubicBezTo>
                  <a:cubicBezTo>
                    <a:pt x="84" y="124"/>
                    <a:pt x="84" y="124"/>
                    <a:pt x="84" y="124"/>
                  </a:cubicBezTo>
                  <a:cubicBezTo>
                    <a:pt x="78" y="124"/>
                    <a:pt x="72" y="123"/>
                    <a:pt x="66" y="122"/>
                  </a:cubicBezTo>
                  <a:cubicBezTo>
                    <a:pt x="61" y="121"/>
                    <a:pt x="61" y="121"/>
                    <a:pt x="61" y="121"/>
                  </a:cubicBezTo>
                  <a:cubicBezTo>
                    <a:pt x="59" y="120"/>
                    <a:pt x="55" y="119"/>
                    <a:pt x="52" y="119"/>
                  </a:cubicBezTo>
                  <a:cubicBezTo>
                    <a:pt x="47" y="117"/>
                    <a:pt x="47" y="117"/>
                    <a:pt x="47" y="117"/>
                  </a:cubicBezTo>
                  <a:cubicBezTo>
                    <a:pt x="45" y="116"/>
                    <a:pt x="42" y="115"/>
                    <a:pt x="40" y="114"/>
                  </a:cubicBezTo>
                  <a:cubicBezTo>
                    <a:pt x="35" y="111"/>
                    <a:pt x="35" y="111"/>
                    <a:pt x="35" y="111"/>
                  </a:cubicBezTo>
                  <a:cubicBezTo>
                    <a:pt x="33" y="110"/>
                    <a:pt x="31" y="109"/>
                    <a:pt x="29" y="108"/>
                  </a:cubicBezTo>
                  <a:cubicBezTo>
                    <a:pt x="25" y="105"/>
                    <a:pt x="25" y="105"/>
                    <a:pt x="25" y="105"/>
                  </a:cubicBezTo>
                  <a:cubicBezTo>
                    <a:pt x="23" y="104"/>
                    <a:pt x="21" y="102"/>
                    <a:pt x="20" y="101"/>
                  </a:cubicBezTo>
                  <a:cubicBezTo>
                    <a:pt x="16" y="97"/>
                    <a:pt x="16" y="97"/>
                    <a:pt x="16" y="97"/>
                  </a:cubicBezTo>
                  <a:cubicBezTo>
                    <a:pt x="15" y="96"/>
                    <a:pt x="13" y="94"/>
                    <a:pt x="12" y="93"/>
                  </a:cubicBezTo>
                  <a:cubicBezTo>
                    <a:pt x="9" y="89"/>
                    <a:pt x="9" y="89"/>
                    <a:pt x="9" y="89"/>
                  </a:cubicBezTo>
                  <a:cubicBezTo>
                    <a:pt x="8" y="87"/>
                    <a:pt x="7" y="86"/>
                    <a:pt x="6" y="84"/>
                  </a:cubicBezTo>
                  <a:cubicBezTo>
                    <a:pt x="4" y="79"/>
                    <a:pt x="4" y="79"/>
                    <a:pt x="4" y="79"/>
                  </a:cubicBezTo>
                  <a:cubicBezTo>
                    <a:pt x="3" y="78"/>
                    <a:pt x="2" y="76"/>
                    <a:pt x="2" y="75"/>
                  </a:cubicBezTo>
                  <a:cubicBezTo>
                    <a:pt x="1" y="70"/>
                    <a:pt x="1" y="70"/>
                    <a:pt x="1" y="70"/>
                  </a:cubicBezTo>
                  <a:cubicBezTo>
                    <a:pt x="0" y="67"/>
                    <a:pt x="0" y="63"/>
                    <a:pt x="0" y="61"/>
                  </a:cubicBezTo>
                  <a:cubicBezTo>
                    <a:pt x="0" y="55"/>
                    <a:pt x="0" y="55"/>
                    <a:pt x="0" y="55"/>
                  </a:cubicBezTo>
                  <a:cubicBezTo>
                    <a:pt x="1" y="51"/>
                    <a:pt x="1" y="51"/>
                    <a:pt x="1" y="51"/>
                  </a:cubicBezTo>
                  <a:cubicBezTo>
                    <a:pt x="0" y="54"/>
                    <a:pt x="0" y="54"/>
                    <a:pt x="0" y="54"/>
                  </a:cubicBezTo>
                  <a:cubicBezTo>
                    <a:pt x="0" y="94"/>
                    <a:pt x="92" y="80"/>
                    <a:pt x="121" y="52"/>
                  </a:cubicBezTo>
                  <a:cubicBezTo>
                    <a:pt x="149" y="25"/>
                    <a:pt x="127" y="5"/>
                    <a:pt x="109" y="0"/>
                  </a:cubicBezTo>
                  <a:cubicBezTo>
                    <a:pt x="146" y="8"/>
                    <a:pt x="173" y="33"/>
                    <a:pt x="173" y="62"/>
                  </a:cubicBezTo>
                </a:path>
              </a:pathLst>
            </a:custGeom>
            <a:solidFill>
              <a:srgbClr val="7423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3375" y="1103"/>
              <a:ext cx="142" cy="220"/>
            </a:xfrm>
            <a:custGeom>
              <a:avLst/>
              <a:gdLst/>
              <a:ahLst/>
              <a:cxnLst>
                <a:cxn ang="0">
                  <a:pos x="16" y="2"/>
                </a:cxn>
                <a:cxn ang="0">
                  <a:pos x="29" y="6"/>
                </a:cxn>
                <a:cxn ang="0">
                  <a:pos x="35" y="8"/>
                </a:cxn>
                <a:cxn ang="0">
                  <a:pos x="41" y="11"/>
                </a:cxn>
                <a:cxn ang="0">
                  <a:pos x="46" y="14"/>
                </a:cxn>
                <a:cxn ang="0">
                  <a:pos x="51" y="18"/>
                </a:cxn>
                <a:cxn ang="0">
                  <a:pos x="56" y="21"/>
                </a:cxn>
                <a:cxn ang="0">
                  <a:pos x="60" y="25"/>
                </a:cxn>
                <a:cxn ang="0">
                  <a:pos x="64" y="29"/>
                </a:cxn>
                <a:cxn ang="0">
                  <a:pos x="67" y="33"/>
                </a:cxn>
                <a:cxn ang="0">
                  <a:pos x="70" y="38"/>
                </a:cxn>
                <a:cxn ang="0">
                  <a:pos x="73" y="42"/>
                </a:cxn>
                <a:cxn ang="0">
                  <a:pos x="75" y="47"/>
                </a:cxn>
                <a:cxn ang="0">
                  <a:pos x="76" y="52"/>
                </a:cxn>
                <a:cxn ang="0">
                  <a:pos x="77" y="57"/>
                </a:cxn>
                <a:cxn ang="0">
                  <a:pos x="77" y="63"/>
                </a:cxn>
                <a:cxn ang="0">
                  <a:pos x="77" y="68"/>
                </a:cxn>
                <a:cxn ang="0">
                  <a:pos x="76" y="72"/>
                </a:cxn>
                <a:cxn ang="0">
                  <a:pos x="75" y="77"/>
                </a:cxn>
                <a:cxn ang="0">
                  <a:pos x="73" y="82"/>
                </a:cxn>
                <a:cxn ang="0">
                  <a:pos x="71" y="87"/>
                </a:cxn>
                <a:cxn ang="0">
                  <a:pos x="68" y="91"/>
                </a:cxn>
                <a:cxn ang="0">
                  <a:pos x="64" y="96"/>
                </a:cxn>
                <a:cxn ang="0">
                  <a:pos x="61" y="100"/>
                </a:cxn>
                <a:cxn ang="0">
                  <a:pos x="57" y="104"/>
                </a:cxn>
                <a:cxn ang="0">
                  <a:pos x="52" y="107"/>
                </a:cxn>
                <a:cxn ang="0">
                  <a:pos x="47" y="111"/>
                </a:cxn>
                <a:cxn ang="0">
                  <a:pos x="42" y="114"/>
                </a:cxn>
                <a:cxn ang="0">
                  <a:pos x="36" y="116"/>
                </a:cxn>
                <a:cxn ang="0">
                  <a:pos x="30" y="119"/>
                </a:cxn>
                <a:cxn ang="0">
                  <a:pos x="76" y="64"/>
                </a:cxn>
                <a:cxn ang="0">
                  <a:pos x="21" y="4"/>
                </a:cxn>
                <a:cxn ang="0">
                  <a:pos x="21" y="4"/>
                </a:cxn>
                <a:cxn ang="0">
                  <a:pos x="0" y="0"/>
                </a:cxn>
                <a:cxn ang="0">
                  <a:pos x="2" y="0"/>
                </a:cxn>
                <a:cxn ang="0">
                  <a:pos x="16" y="2"/>
                </a:cxn>
              </a:cxnLst>
              <a:rect l="0" t="0" r="r" b="b"/>
              <a:pathLst>
                <a:path w="77" h="119">
                  <a:moveTo>
                    <a:pt x="16" y="2"/>
                  </a:moveTo>
                  <a:cubicBezTo>
                    <a:pt x="23" y="4"/>
                    <a:pt x="24" y="4"/>
                    <a:pt x="29" y="6"/>
                  </a:cubicBezTo>
                  <a:cubicBezTo>
                    <a:pt x="35" y="8"/>
                    <a:pt x="35" y="8"/>
                    <a:pt x="35" y="8"/>
                  </a:cubicBezTo>
                  <a:cubicBezTo>
                    <a:pt x="37" y="9"/>
                    <a:pt x="39" y="10"/>
                    <a:pt x="41" y="11"/>
                  </a:cubicBezTo>
                  <a:cubicBezTo>
                    <a:pt x="46" y="14"/>
                    <a:pt x="46" y="14"/>
                    <a:pt x="46" y="14"/>
                  </a:cubicBezTo>
                  <a:cubicBezTo>
                    <a:pt x="48" y="15"/>
                    <a:pt x="50" y="16"/>
                    <a:pt x="51" y="18"/>
                  </a:cubicBezTo>
                  <a:cubicBezTo>
                    <a:pt x="56" y="21"/>
                    <a:pt x="56" y="21"/>
                    <a:pt x="56" y="21"/>
                  </a:cubicBezTo>
                  <a:cubicBezTo>
                    <a:pt x="57" y="22"/>
                    <a:pt x="59" y="24"/>
                    <a:pt x="60" y="25"/>
                  </a:cubicBezTo>
                  <a:cubicBezTo>
                    <a:pt x="64" y="29"/>
                    <a:pt x="64" y="29"/>
                    <a:pt x="64" y="29"/>
                  </a:cubicBezTo>
                  <a:cubicBezTo>
                    <a:pt x="65" y="30"/>
                    <a:pt x="67" y="32"/>
                    <a:pt x="67" y="33"/>
                  </a:cubicBezTo>
                  <a:cubicBezTo>
                    <a:pt x="70" y="38"/>
                    <a:pt x="70" y="38"/>
                    <a:pt x="70" y="38"/>
                  </a:cubicBezTo>
                  <a:cubicBezTo>
                    <a:pt x="71" y="39"/>
                    <a:pt x="72" y="41"/>
                    <a:pt x="73" y="42"/>
                  </a:cubicBezTo>
                  <a:cubicBezTo>
                    <a:pt x="75" y="47"/>
                    <a:pt x="75" y="47"/>
                    <a:pt x="75" y="47"/>
                  </a:cubicBezTo>
                  <a:cubicBezTo>
                    <a:pt x="75" y="49"/>
                    <a:pt x="76" y="51"/>
                    <a:pt x="76" y="52"/>
                  </a:cubicBezTo>
                  <a:cubicBezTo>
                    <a:pt x="77" y="57"/>
                    <a:pt x="77" y="57"/>
                    <a:pt x="77" y="57"/>
                  </a:cubicBezTo>
                  <a:cubicBezTo>
                    <a:pt x="77" y="59"/>
                    <a:pt x="77" y="61"/>
                    <a:pt x="77" y="63"/>
                  </a:cubicBezTo>
                  <a:cubicBezTo>
                    <a:pt x="77" y="68"/>
                    <a:pt x="77" y="68"/>
                    <a:pt x="77" y="68"/>
                  </a:cubicBezTo>
                  <a:cubicBezTo>
                    <a:pt x="76" y="72"/>
                    <a:pt x="76" y="72"/>
                    <a:pt x="76" y="72"/>
                  </a:cubicBezTo>
                  <a:cubicBezTo>
                    <a:pt x="75" y="77"/>
                    <a:pt x="75" y="77"/>
                    <a:pt x="75" y="77"/>
                  </a:cubicBezTo>
                  <a:cubicBezTo>
                    <a:pt x="74" y="79"/>
                    <a:pt x="74" y="81"/>
                    <a:pt x="73" y="82"/>
                  </a:cubicBezTo>
                  <a:cubicBezTo>
                    <a:pt x="71" y="87"/>
                    <a:pt x="71" y="87"/>
                    <a:pt x="71" y="87"/>
                  </a:cubicBezTo>
                  <a:cubicBezTo>
                    <a:pt x="70" y="88"/>
                    <a:pt x="69" y="90"/>
                    <a:pt x="68" y="91"/>
                  </a:cubicBezTo>
                  <a:cubicBezTo>
                    <a:pt x="64" y="96"/>
                    <a:pt x="64" y="96"/>
                    <a:pt x="64" y="96"/>
                  </a:cubicBezTo>
                  <a:cubicBezTo>
                    <a:pt x="63" y="97"/>
                    <a:pt x="62" y="99"/>
                    <a:pt x="61" y="100"/>
                  </a:cubicBezTo>
                  <a:cubicBezTo>
                    <a:pt x="57" y="104"/>
                    <a:pt x="57" y="104"/>
                    <a:pt x="57" y="104"/>
                  </a:cubicBezTo>
                  <a:cubicBezTo>
                    <a:pt x="55" y="105"/>
                    <a:pt x="53" y="106"/>
                    <a:pt x="52" y="107"/>
                  </a:cubicBezTo>
                  <a:cubicBezTo>
                    <a:pt x="47" y="111"/>
                    <a:pt x="47" y="111"/>
                    <a:pt x="47" y="111"/>
                  </a:cubicBezTo>
                  <a:cubicBezTo>
                    <a:pt x="45" y="111"/>
                    <a:pt x="43" y="113"/>
                    <a:pt x="42" y="114"/>
                  </a:cubicBezTo>
                  <a:cubicBezTo>
                    <a:pt x="36" y="116"/>
                    <a:pt x="36" y="116"/>
                    <a:pt x="36" y="116"/>
                  </a:cubicBezTo>
                  <a:cubicBezTo>
                    <a:pt x="34" y="117"/>
                    <a:pt x="32" y="118"/>
                    <a:pt x="30" y="119"/>
                  </a:cubicBezTo>
                  <a:cubicBezTo>
                    <a:pt x="57" y="109"/>
                    <a:pt x="76" y="88"/>
                    <a:pt x="76" y="64"/>
                  </a:cubicBezTo>
                  <a:cubicBezTo>
                    <a:pt x="76" y="37"/>
                    <a:pt x="53" y="14"/>
                    <a:pt x="21" y="4"/>
                  </a:cubicBezTo>
                  <a:cubicBezTo>
                    <a:pt x="21" y="4"/>
                    <a:pt x="21" y="4"/>
                    <a:pt x="21" y="4"/>
                  </a:cubicBezTo>
                  <a:cubicBezTo>
                    <a:pt x="12" y="0"/>
                    <a:pt x="3" y="0"/>
                    <a:pt x="0" y="0"/>
                  </a:cubicBezTo>
                  <a:cubicBezTo>
                    <a:pt x="2" y="0"/>
                    <a:pt x="2" y="0"/>
                    <a:pt x="2" y="0"/>
                  </a:cubicBezTo>
                  <a:cubicBezTo>
                    <a:pt x="10" y="1"/>
                    <a:pt x="14" y="2"/>
                    <a:pt x="16" y="2"/>
                  </a:cubicBezTo>
                </a:path>
              </a:pathLst>
            </a:custGeom>
            <a:solidFill>
              <a:srgbClr val="6C2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3196" y="1111"/>
              <a:ext cx="319" cy="225"/>
            </a:xfrm>
            <a:custGeom>
              <a:avLst/>
              <a:gdLst/>
              <a:ahLst/>
              <a:cxnLst>
                <a:cxn ang="0">
                  <a:pos x="173" y="60"/>
                </a:cxn>
                <a:cxn ang="0">
                  <a:pos x="127" y="115"/>
                </a:cxn>
                <a:cxn ang="0">
                  <a:pos x="122" y="117"/>
                </a:cxn>
                <a:cxn ang="0">
                  <a:pos x="110" y="120"/>
                </a:cxn>
                <a:cxn ang="0">
                  <a:pos x="107" y="120"/>
                </a:cxn>
                <a:cxn ang="0">
                  <a:pos x="102" y="121"/>
                </a:cxn>
                <a:cxn ang="0">
                  <a:pos x="100" y="121"/>
                </a:cxn>
                <a:cxn ang="0">
                  <a:pos x="98" y="121"/>
                </a:cxn>
                <a:cxn ang="0">
                  <a:pos x="97" y="121"/>
                </a:cxn>
                <a:cxn ang="0">
                  <a:pos x="95" y="122"/>
                </a:cxn>
                <a:cxn ang="0">
                  <a:pos x="94" y="122"/>
                </a:cxn>
                <a:cxn ang="0">
                  <a:pos x="93" y="122"/>
                </a:cxn>
                <a:cxn ang="0">
                  <a:pos x="92" y="122"/>
                </a:cxn>
                <a:cxn ang="0">
                  <a:pos x="91" y="122"/>
                </a:cxn>
                <a:cxn ang="0">
                  <a:pos x="90" y="122"/>
                </a:cxn>
                <a:cxn ang="0">
                  <a:pos x="90" y="122"/>
                </a:cxn>
                <a:cxn ang="0">
                  <a:pos x="89" y="122"/>
                </a:cxn>
                <a:cxn ang="0">
                  <a:pos x="88" y="122"/>
                </a:cxn>
                <a:cxn ang="0">
                  <a:pos x="88" y="122"/>
                </a:cxn>
                <a:cxn ang="0">
                  <a:pos x="87" y="122"/>
                </a:cxn>
                <a:cxn ang="0">
                  <a:pos x="86" y="122"/>
                </a:cxn>
                <a:cxn ang="0">
                  <a:pos x="85" y="122"/>
                </a:cxn>
                <a:cxn ang="0">
                  <a:pos x="84" y="122"/>
                </a:cxn>
                <a:cxn ang="0">
                  <a:pos x="66" y="120"/>
                </a:cxn>
                <a:cxn ang="0">
                  <a:pos x="61" y="119"/>
                </a:cxn>
                <a:cxn ang="0">
                  <a:pos x="52" y="117"/>
                </a:cxn>
                <a:cxn ang="0">
                  <a:pos x="47" y="115"/>
                </a:cxn>
                <a:cxn ang="0">
                  <a:pos x="40" y="112"/>
                </a:cxn>
                <a:cxn ang="0">
                  <a:pos x="35" y="109"/>
                </a:cxn>
                <a:cxn ang="0">
                  <a:pos x="29" y="106"/>
                </a:cxn>
                <a:cxn ang="0">
                  <a:pos x="25" y="103"/>
                </a:cxn>
                <a:cxn ang="0">
                  <a:pos x="20" y="99"/>
                </a:cxn>
                <a:cxn ang="0">
                  <a:pos x="16" y="95"/>
                </a:cxn>
                <a:cxn ang="0">
                  <a:pos x="12" y="91"/>
                </a:cxn>
                <a:cxn ang="0">
                  <a:pos x="9" y="87"/>
                </a:cxn>
                <a:cxn ang="0">
                  <a:pos x="6" y="82"/>
                </a:cxn>
                <a:cxn ang="0">
                  <a:pos x="4" y="77"/>
                </a:cxn>
                <a:cxn ang="0">
                  <a:pos x="2" y="73"/>
                </a:cxn>
                <a:cxn ang="0">
                  <a:pos x="1" y="68"/>
                </a:cxn>
                <a:cxn ang="0">
                  <a:pos x="0" y="59"/>
                </a:cxn>
                <a:cxn ang="0">
                  <a:pos x="0" y="53"/>
                </a:cxn>
                <a:cxn ang="0">
                  <a:pos x="0" y="53"/>
                </a:cxn>
                <a:cxn ang="0">
                  <a:pos x="0" y="55"/>
                </a:cxn>
                <a:cxn ang="0">
                  <a:pos x="126" y="50"/>
                </a:cxn>
                <a:cxn ang="0">
                  <a:pos x="118" y="0"/>
                </a:cxn>
                <a:cxn ang="0">
                  <a:pos x="173" y="60"/>
                </a:cxn>
              </a:cxnLst>
              <a:rect l="0" t="0" r="r" b="b"/>
              <a:pathLst>
                <a:path w="173" h="122">
                  <a:moveTo>
                    <a:pt x="173" y="60"/>
                  </a:moveTo>
                  <a:cubicBezTo>
                    <a:pt x="173" y="84"/>
                    <a:pt x="154" y="105"/>
                    <a:pt x="127" y="115"/>
                  </a:cubicBezTo>
                  <a:cubicBezTo>
                    <a:pt x="125" y="115"/>
                    <a:pt x="123" y="116"/>
                    <a:pt x="122" y="117"/>
                  </a:cubicBezTo>
                  <a:cubicBezTo>
                    <a:pt x="115" y="119"/>
                    <a:pt x="115" y="119"/>
                    <a:pt x="110" y="120"/>
                  </a:cubicBezTo>
                  <a:cubicBezTo>
                    <a:pt x="107" y="120"/>
                    <a:pt x="107" y="120"/>
                    <a:pt x="107" y="120"/>
                  </a:cubicBezTo>
                  <a:cubicBezTo>
                    <a:pt x="105" y="120"/>
                    <a:pt x="104" y="121"/>
                    <a:pt x="102" y="121"/>
                  </a:cubicBezTo>
                  <a:cubicBezTo>
                    <a:pt x="100" y="121"/>
                    <a:pt x="100" y="121"/>
                    <a:pt x="100" y="121"/>
                  </a:cubicBezTo>
                  <a:cubicBezTo>
                    <a:pt x="100" y="121"/>
                    <a:pt x="99" y="121"/>
                    <a:pt x="98" y="121"/>
                  </a:cubicBezTo>
                  <a:cubicBezTo>
                    <a:pt x="97" y="121"/>
                    <a:pt x="97" y="121"/>
                    <a:pt x="97" y="121"/>
                  </a:cubicBezTo>
                  <a:cubicBezTo>
                    <a:pt x="96" y="122"/>
                    <a:pt x="96" y="122"/>
                    <a:pt x="95" y="122"/>
                  </a:cubicBezTo>
                  <a:cubicBezTo>
                    <a:pt x="94" y="122"/>
                    <a:pt x="94" y="122"/>
                    <a:pt x="94" y="122"/>
                  </a:cubicBezTo>
                  <a:cubicBezTo>
                    <a:pt x="94" y="122"/>
                    <a:pt x="93" y="122"/>
                    <a:pt x="93" y="122"/>
                  </a:cubicBezTo>
                  <a:cubicBezTo>
                    <a:pt x="92" y="122"/>
                    <a:pt x="92" y="122"/>
                    <a:pt x="92" y="122"/>
                  </a:cubicBezTo>
                  <a:cubicBezTo>
                    <a:pt x="92" y="122"/>
                    <a:pt x="91" y="122"/>
                    <a:pt x="91" y="122"/>
                  </a:cubicBezTo>
                  <a:cubicBezTo>
                    <a:pt x="90" y="122"/>
                    <a:pt x="90" y="122"/>
                    <a:pt x="90" y="122"/>
                  </a:cubicBezTo>
                  <a:cubicBezTo>
                    <a:pt x="90" y="122"/>
                    <a:pt x="90" y="122"/>
                    <a:pt x="90" y="122"/>
                  </a:cubicBezTo>
                  <a:cubicBezTo>
                    <a:pt x="89" y="122"/>
                    <a:pt x="89" y="122"/>
                    <a:pt x="89" y="122"/>
                  </a:cubicBezTo>
                  <a:cubicBezTo>
                    <a:pt x="88" y="122"/>
                    <a:pt x="88" y="122"/>
                    <a:pt x="88" y="122"/>
                  </a:cubicBezTo>
                  <a:cubicBezTo>
                    <a:pt x="88" y="122"/>
                    <a:pt x="88" y="122"/>
                    <a:pt x="88" y="122"/>
                  </a:cubicBezTo>
                  <a:cubicBezTo>
                    <a:pt x="87" y="122"/>
                    <a:pt x="87" y="122"/>
                    <a:pt x="87" y="122"/>
                  </a:cubicBezTo>
                  <a:cubicBezTo>
                    <a:pt x="86" y="122"/>
                    <a:pt x="86" y="122"/>
                    <a:pt x="86" y="122"/>
                  </a:cubicBezTo>
                  <a:cubicBezTo>
                    <a:pt x="85" y="122"/>
                    <a:pt x="85" y="122"/>
                    <a:pt x="85" y="122"/>
                  </a:cubicBezTo>
                  <a:cubicBezTo>
                    <a:pt x="84" y="122"/>
                    <a:pt x="84" y="122"/>
                    <a:pt x="84" y="122"/>
                  </a:cubicBezTo>
                  <a:cubicBezTo>
                    <a:pt x="78" y="122"/>
                    <a:pt x="72" y="121"/>
                    <a:pt x="66" y="120"/>
                  </a:cubicBezTo>
                  <a:cubicBezTo>
                    <a:pt x="61" y="119"/>
                    <a:pt x="61" y="119"/>
                    <a:pt x="61" y="119"/>
                  </a:cubicBezTo>
                  <a:cubicBezTo>
                    <a:pt x="59" y="118"/>
                    <a:pt x="55" y="117"/>
                    <a:pt x="52" y="117"/>
                  </a:cubicBezTo>
                  <a:cubicBezTo>
                    <a:pt x="47" y="115"/>
                    <a:pt x="47" y="115"/>
                    <a:pt x="47" y="115"/>
                  </a:cubicBezTo>
                  <a:cubicBezTo>
                    <a:pt x="45" y="114"/>
                    <a:pt x="42" y="113"/>
                    <a:pt x="40" y="112"/>
                  </a:cubicBezTo>
                  <a:cubicBezTo>
                    <a:pt x="35" y="109"/>
                    <a:pt x="35" y="109"/>
                    <a:pt x="35" y="109"/>
                  </a:cubicBezTo>
                  <a:cubicBezTo>
                    <a:pt x="33" y="108"/>
                    <a:pt x="31" y="107"/>
                    <a:pt x="29" y="106"/>
                  </a:cubicBezTo>
                  <a:cubicBezTo>
                    <a:pt x="25" y="103"/>
                    <a:pt x="25" y="103"/>
                    <a:pt x="25" y="103"/>
                  </a:cubicBezTo>
                  <a:cubicBezTo>
                    <a:pt x="23" y="102"/>
                    <a:pt x="21" y="100"/>
                    <a:pt x="20" y="99"/>
                  </a:cubicBezTo>
                  <a:cubicBezTo>
                    <a:pt x="16" y="95"/>
                    <a:pt x="16" y="95"/>
                    <a:pt x="16" y="95"/>
                  </a:cubicBezTo>
                  <a:cubicBezTo>
                    <a:pt x="15" y="94"/>
                    <a:pt x="13" y="92"/>
                    <a:pt x="12" y="91"/>
                  </a:cubicBezTo>
                  <a:cubicBezTo>
                    <a:pt x="9" y="87"/>
                    <a:pt x="9" y="87"/>
                    <a:pt x="9" y="87"/>
                  </a:cubicBezTo>
                  <a:cubicBezTo>
                    <a:pt x="8" y="85"/>
                    <a:pt x="7" y="84"/>
                    <a:pt x="6" y="82"/>
                  </a:cubicBezTo>
                  <a:cubicBezTo>
                    <a:pt x="4" y="77"/>
                    <a:pt x="4" y="77"/>
                    <a:pt x="4" y="77"/>
                  </a:cubicBezTo>
                  <a:cubicBezTo>
                    <a:pt x="3" y="76"/>
                    <a:pt x="2" y="74"/>
                    <a:pt x="2" y="73"/>
                  </a:cubicBezTo>
                  <a:cubicBezTo>
                    <a:pt x="1" y="68"/>
                    <a:pt x="1" y="68"/>
                    <a:pt x="1" y="68"/>
                  </a:cubicBezTo>
                  <a:cubicBezTo>
                    <a:pt x="0" y="65"/>
                    <a:pt x="0" y="61"/>
                    <a:pt x="0" y="59"/>
                  </a:cubicBezTo>
                  <a:cubicBezTo>
                    <a:pt x="0" y="53"/>
                    <a:pt x="0" y="53"/>
                    <a:pt x="0" y="53"/>
                  </a:cubicBezTo>
                  <a:cubicBezTo>
                    <a:pt x="0" y="53"/>
                    <a:pt x="0" y="53"/>
                    <a:pt x="0" y="53"/>
                  </a:cubicBezTo>
                  <a:cubicBezTo>
                    <a:pt x="0" y="55"/>
                    <a:pt x="0" y="55"/>
                    <a:pt x="0" y="55"/>
                  </a:cubicBezTo>
                  <a:cubicBezTo>
                    <a:pt x="2" y="94"/>
                    <a:pt x="98" y="78"/>
                    <a:pt x="126" y="50"/>
                  </a:cubicBezTo>
                  <a:cubicBezTo>
                    <a:pt x="150" y="25"/>
                    <a:pt x="134" y="6"/>
                    <a:pt x="118" y="0"/>
                  </a:cubicBezTo>
                  <a:cubicBezTo>
                    <a:pt x="150" y="10"/>
                    <a:pt x="173" y="33"/>
                    <a:pt x="173" y="60"/>
                  </a:cubicBezTo>
                </a:path>
              </a:pathLst>
            </a:custGeom>
            <a:solidFill>
              <a:srgbClr val="6C2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3397" y="1105"/>
              <a:ext cx="120" cy="218"/>
            </a:xfrm>
            <a:custGeom>
              <a:avLst/>
              <a:gdLst/>
              <a:ahLst/>
              <a:cxnLst>
                <a:cxn ang="0">
                  <a:pos x="4" y="1"/>
                </a:cxn>
                <a:cxn ang="0">
                  <a:pos x="17" y="5"/>
                </a:cxn>
                <a:cxn ang="0">
                  <a:pos x="23" y="7"/>
                </a:cxn>
                <a:cxn ang="0">
                  <a:pos x="29" y="10"/>
                </a:cxn>
                <a:cxn ang="0">
                  <a:pos x="34" y="13"/>
                </a:cxn>
                <a:cxn ang="0">
                  <a:pos x="39" y="17"/>
                </a:cxn>
                <a:cxn ang="0">
                  <a:pos x="44" y="20"/>
                </a:cxn>
                <a:cxn ang="0">
                  <a:pos x="48" y="24"/>
                </a:cxn>
                <a:cxn ang="0">
                  <a:pos x="52" y="28"/>
                </a:cxn>
                <a:cxn ang="0">
                  <a:pos x="55" y="32"/>
                </a:cxn>
                <a:cxn ang="0">
                  <a:pos x="58" y="37"/>
                </a:cxn>
                <a:cxn ang="0">
                  <a:pos x="61" y="41"/>
                </a:cxn>
                <a:cxn ang="0">
                  <a:pos x="63" y="46"/>
                </a:cxn>
                <a:cxn ang="0">
                  <a:pos x="64" y="51"/>
                </a:cxn>
                <a:cxn ang="0">
                  <a:pos x="65" y="56"/>
                </a:cxn>
                <a:cxn ang="0">
                  <a:pos x="65" y="62"/>
                </a:cxn>
                <a:cxn ang="0">
                  <a:pos x="65" y="67"/>
                </a:cxn>
                <a:cxn ang="0">
                  <a:pos x="64" y="71"/>
                </a:cxn>
                <a:cxn ang="0">
                  <a:pos x="63" y="76"/>
                </a:cxn>
                <a:cxn ang="0">
                  <a:pos x="61" y="81"/>
                </a:cxn>
                <a:cxn ang="0">
                  <a:pos x="59" y="86"/>
                </a:cxn>
                <a:cxn ang="0">
                  <a:pos x="56" y="90"/>
                </a:cxn>
                <a:cxn ang="0">
                  <a:pos x="52" y="95"/>
                </a:cxn>
                <a:cxn ang="0">
                  <a:pos x="49" y="99"/>
                </a:cxn>
                <a:cxn ang="0">
                  <a:pos x="45" y="103"/>
                </a:cxn>
                <a:cxn ang="0">
                  <a:pos x="40" y="106"/>
                </a:cxn>
                <a:cxn ang="0">
                  <a:pos x="35" y="110"/>
                </a:cxn>
                <a:cxn ang="0">
                  <a:pos x="30" y="113"/>
                </a:cxn>
                <a:cxn ang="0">
                  <a:pos x="24" y="115"/>
                </a:cxn>
                <a:cxn ang="0">
                  <a:pos x="18" y="118"/>
                </a:cxn>
                <a:cxn ang="0">
                  <a:pos x="64" y="63"/>
                </a:cxn>
                <a:cxn ang="0">
                  <a:pos x="17" y="6"/>
                </a:cxn>
                <a:cxn ang="0">
                  <a:pos x="16" y="5"/>
                </a:cxn>
                <a:cxn ang="0">
                  <a:pos x="0" y="0"/>
                </a:cxn>
                <a:cxn ang="0">
                  <a:pos x="2" y="1"/>
                </a:cxn>
                <a:cxn ang="0">
                  <a:pos x="4" y="1"/>
                </a:cxn>
              </a:cxnLst>
              <a:rect l="0" t="0" r="r" b="b"/>
              <a:pathLst>
                <a:path w="65" h="118">
                  <a:moveTo>
                    <a:pt x="4" y="1"/>
                  </a:moveTo>
                  <a:cubicBezTo>
                    <a:pt x="11" y="3"/>
                    <a:pt x="12" y="3"/>
                    <a:pt x="17" y="5"/>
                  </a:cubicBezTo>
                  <a:cubicBezTo>
                    <a:pt x="23" y="7"/>
                    <a:pt x="23" y="7"/>
                    <a:pt x="23" y="7"/>
                  </a:cubicBezTo>
                  <a:cubicBezTo>
                    <a:pt x="25" y="8"/>
                    <a:pt x="27" y="9"/>
                    <a:pt x="29" y="10"/>
                  </a:cubicBezTo>
                  <a:cubicBezTo>
                    <a:pt x="34" y="13"/>
                    <a:pt x="34" y="13"/>
                    <a:pt x="34" y="13"/>
                  </a:cubicBezTo>
                  <a:cubicBezTo>
                    <a:pt x="36" y="14"/>
                    <a:pt x="38" y="15"/>
                    <a:pt x="39" y="17"/>
                  </a:cubicBezTo>
                  <a:cubicBezTo>
                    <a:pt x="44" y="20"/>
                    <a:pt x="44" y="20"/>
                    <a:pt x="44" y="20"/>
                  </a:cubicBezTo>
                  <a:cubicBezTo>
                    <a:pt x="45" y="21"/>
                    <a:pt x="47" y="23"/>
                    <a:pt x="48" y="24"/>
                  </a:cubicBezTo>
                  <a:cubicBezTo>
                    <a:pt x="52" y="28"/>
                    <a:pt x="52" y="28"/>
                    <a:pt x="52" y="28"/>
                  </a:cubicBezTo>
                  <a:cubicBezTo>
                    <a:pt x="53" y="29"/>
                    <a:pt x="55" y="31"/>
                    <a:pt x="55" y="32"/>
                  </a:cubicBezTo>
                  <a:cubicBezTo>
                    <a:pt x="58" y="37"/>
                    <a:pt x="58" y="37"/>
                    <a:pt x="58" y="37"/>
                  </a:cubicBezTo>
                  <a:cubicBezTo>
                    <a:pt x="59" y="38"/>
                    <a:pt x="60" y="40"/>
                    <a:pt x="61" y="41"/>
                  </a:cubicBezTo>
                  <a:cubicBezTo>
                    <a:pt x="63" y="46"/>
                    <a:pt x="63" y="46"/>
                    <a:pt x="63" y="46"/>
                  </a:cubicBezTo>
                  <a:cubicBezTo>
                    <a:pt x="63" y="48"/>
                    <a:pt x="64" y="50"/>
                    <a:pt x="64" y="51"/>
                  </a:cubicBezTo>
                  <a:cubicBezTo>
                    <a:pt x="65" y="56"/>
                    <a:pt x="65" y="56"/>
                    <a:pt x="65" y="56"/>
                  </a:cubicBezTo>
                  <a:cubicBezTo>
                    <a:pt x="65" y="58"/>
                    <a:pt x="65" y="60"/>
                    <a:pt x="65" y="62"/>
                  </a:cubicBezTo>
                  <a:cubicBezTo>
                    <a:pt x="65" y="67"/>
                    <a:pt x="65" y="67"/>
                    <a:pt x="65" y="67"/>
                  </a:cubicBezTo>
                  <a:cubicBezTo>
                    <a:pt x="64" y="71"/>
                    <a:pt x="64" y="71"/>
                    <a:pt x="64" y="71"/>
                  </a:cubicBezTo>
                  <a:cubicBezTo>
                    <a:pt x="63" y="76"/>
                    <a:pt x="63" y="76"/>
                    <a:pt x="63" y="76"/>
                  </a:cubicBezTo>
                  <a:cubicBezTo>
                    <a:pt x="62" y="78"/>
                    <a:pt x="62" y="80"/>
                    <a:pt x="61" y="81"/>
                  </a:cubicBezTo>
                  <a:cubicBezTo>
                    <a:pt x="59" y="86"/>
                    <a:pt x="59" y="86"/>
                    <a:pt x="59" y="86"/>
                  </a:cubicBezTo>
                  <a:cubicBezTo>
                    <a:pt x="58" y="87"/>
                    <a:pt x="57" y="89"/>
                    <a:pt x="56" y="90"/>
                  </a:cubicBezTo>
                  <a:cubicBezTo>
                    <a:pt x="52" y="95"/>
                    <a:pt x="52" y="95"/>
                    <a:pt x="52" y="95"/>
                  </a:cubicBezTo>
                  <a:cubicBezTo>
                    <a:pt x="51" y="96"/>
                    <a:pt x="50" y="98"/>
                    <a:pt x="49" y="99"/>
                  </a:cubicBezTo>
                  <a:cubicBezTo>
                    <a:pt x="45" y="103"/>
                    <a:pt x="45" y="103"/>
                    <a:pt x="45" y="103"/>
                  </a:cubicBezTo>
                  <a:cubicBezTo>
                    <a:pt x="43" y="104"/>
                    <a:pt x="41" y="105"/>
                    <a:pt x="40" y="106"/>
                  </a:cubicBezTo>
                  <a:cubicBezTo>
                    <a:pt x="35" y="110"/>
                    <a:pt x="35" y="110"/>
                    <a:pt x="35" y="110"/>
                  </a:cubicBezTo>
                  <a:cubicBezTo>
                    <a:pt x="33" y="110"/>
                    <a:pt x="31" y="112"/>
                    <a:pt x="30" y="113"/>
                  </a:cubicBezTo>
                  <a:cubicBezTo>
                    <a:pt x="24" y="115"/>
                    <a:pt x="24" y="115"/>
                    <a:pt x="24" y="115"/>
                  </a:cubicBezTo>
                  <a:cubicBezTo>
                    <a:pt x="22" y="116"/>
                    <a:pt x="20" y="117"/>
                    <a:pt x="18" y="118"/>
                  </a:cubicBezTo>
                  <a:cubicBezTo>
                    <a:pt x="45" y="108"/>
                    <a:pt x="64" y="87"/>
                    <a:pt x="64" y="63"/>
                  </a:cubicBezTo>
                  <a:cubicBezTo>
                    <a:pt x="64" y="38"/>
                    <a:pt x="45" y="17"/>
                    <a:pt x="17" y="6"/>
                  </a:cubicBezTo>
                  <a:cubicBezTo>
                    <a:pt x="17" y="6"/>
                    <a:pt x="16" y="6"/>
                    <a:pt x="16" y="5"/>
                  </a:cubicBezTo>
                  <a:cubicBezTo>
                    <a:pt x="14" y="4"/>
                    <a:pt x="9" y="2"/>
                    <a:pt x="0" y="0"/>
                  </a:cubicBezTo>
                  <a:cubicBezTo>
                    <a:pt x="2" y="1"/>
                    <a:pt x="2" y="1"/>
                    <a:pt x="2" y="1"/>
                  </a:cubicBezTo>
                  <a:cubicBezTo>
                    <a:pt x="3" y="1"/>
                    <a:pt x="4" y="1"/>
                    <a:pt x="4" y="1"/>
                  </a:cubicBezTo>
                </a:path>
              </a:pathLst>
            </a:custGeom>
            <a:solidFill>
              <a:srgbClr val="641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3196" y="1116"/>
              <a:ext cx="319" cy="220"/>
            </a:xfrm>
            <a:custGeom>
              <a:avLst/>
              <a:gdLst/>
              <a:ahLst/>
              <a:cxnLst>
                <a:cxn ang="0">
                  <a:pos x="173" y="57"/>
                </a:cxn>
                <a:cxn ang="0">
                  <a:pos x="127" y="112"/>
                </a:cxn>
                <a:cxn ang="0">
                  <a:pos x="122" y="114"/>
                </a:cxn>
                <a:cxn ang="0">
                  <a:pos x="110" y="117"/>
                </a:cxn>
                <a:cxn ang="0">
                  <a:pos x="107" y="117"/>
                </a:cxn>
                <a:cxn ang="0">
                  <a:pos x="102" y="118"/>
                </a:cxn>
                <a:cxn ang="0">
                  <a:pos x="100" y="118"/>
                </a:cxn>
                <a:cxn ang="0">
                  <a:pos x="98" y="118"/>
                </a:cxn>
                <a:cxn ang="0">
                  <a:pos x="97" y="118"/>
                </a:cxn>
                <a:cxn ang="0">
                  <a:pos x="95" y="119"/>
                </a:cxn>
                <a:cxn ang="0">
                  <a:pos x="94" y="119"/>
                </a:cxn>
                <a:cxn ang="0">
                  <a:pos x="93" y="119"/>
                </a:cxn>
                <a:cxn ang="0">
                  <a:pos x="92" y="119"/>
                </a:cxn>
                <a:cxn ang="0">
                  <a:pos x="91" y="119"/>
                </a:cxn>
                <a:cxn ang="0">
                  <a:pos x="90" y="119"/>
                </a:cxn>
                <a:cxn ang="0">
                  <a:pos x="90" y="119"/>
                </a:cxn>
                <a:cxn ang="0">
                  <a:pos x="89" y="119"/>
                </a:cxn>
                <a:cxn ang="0">
                  <a:pos x="88" y="119"/>
                </a:cxn>
                <a:cxn ang="0">
                  <a:pos x="88" y="119"/>
                </a:cxn>
                <a:cxn ang="0">
                  <a:pos x="87" y="119"/>
                </a:cxn>
                <a:cxn ang="0">
                  <a:pos x="86" y="119"/>
                </a:cxn>
                <a:cxn ang="0">
                  <a:pos x="85" y="119"/>
                </a:cxn>
                <a:cxn ang="0">
                  <a:pos x="84" y="119"/>
                </a:cxn>
                <a:cxn ang="0">
                  <a:pos x="66" y="117"/>
                </a:cxn>
                <a:cxn ang="0">
                  <a:pos x="61" y="116"/>
                </a:cxn>
                <a:cxn ang="0">
                  <a:pos x="52" y="114"/>
                </a:cxn>
                <a:cxn ang="0">
                  <a:pos x="47" y="112"/>
                </a:cxn>
                <a:cxn ang="0">
                  <a:pos x="40" y="109"/>
                </a:cxn>
                <a:cxn ang="0">
                  <a:pos x="35" y="106"/>
                </a:cxn>
                <a:cxn ang="0">
                  <a:pos x="29" y="103"/>
                </a:cxn>
                <a:cxn ang="0">
                  <a:pos x="25" y="100"/>
                </a:cxn>
                <a:cxn ang="0">
                  <a:pos x="20" y="96"/>
                </a:cxn>
                <a:cxn ang="0">
                  <a:pos x="16" y="92"/>
                </a:cxn>
                <a:cxn ang="0">
                  <a:pos x="12" y="88"/>
                </a:cxn>
                <a:cxn ang="0">
                  <a:pos x="9" y="84"/>
                </a:cxn>
                <a:cxn ang="0">
                  <a:pos x="6" y="79"/>
                </a:cxn>
                <a:cxn ang="0">
                  <a:pos x="4" y="74"/>
                </a:cxn>
                <a:cxn ang="0">
                  <a:pos x="2" y="70"/>
                </a:cxn>
                <a:cxn ang="0">
                  <a:pos x="1" y="65"/>
                </a:cxn>
                <a:cxn ang="0">
                  <a:pos x="0" y="56"/>
                </a:cxn>
                <a:cxn ang="0">
                  <a:pos x="0" y="53"/>
                </a:cxn>
                <a:cxn ang="0">
                  <a:pos x="0" y="55"/>
                </a:cxn>
                <a:cxn ang="0">
                  <a:pos x="134" y="42"/>
                </a:cxn>
                <a:cxn ang="0">
                  <a:pos x="126" y="0"/>
                </a:cxn>
                <a:cxn ang="0">
                  <a:pos x="173" y="57"/>
                </a:cxn>
              </a:cxnLst>
              <a:rect l="0" t="0" r="r" b="b"/>
              <a:pathLst>
                <a:path w="173" h="119">
                  <a:moveTo>
                    <a:pt x="173" y="57"/>
                  </a:moveTo>
                  <a:cubicBezTo>
                    <a:pt x="173" y="81"/>
                    <a:pt x="154" y="102"/>
                    <a:pt x="127" y="112"/>
                  </a:cubicBezTo>
                  <a:cubicBezTo>
                    <a:pt x="125" y="112"/>
                    <a:pt x="123" y="113"/>
                    <a:pt x="122" y="114"/>
                  </a:cubicBezTo>
                  <a:cubicBezTo>
                    <a:pt x="115" y="116"/>
                    <a:pt x="115" y="116"/>
                    <a:pt x="110" y="117"/>
                  </a:cubicBezTo>
                  <a:cubicBezTo>
                    <a:pt x="107" y="117"/>
                    <a:pt x="107" y="117"/>
                    <a:pt x="107" y="117"/>
                  </a:cubicBezTo>
                  <a:cubicBezTo>
                    <a:pt x="105" y="117"/>
                    <a:pt x="104" y="118"/>
                    <a:pt x="102" y="118"/>
                  </a:cubicBezTo>
                  <a:cubicBezTo>
                    <a:pt x="100" y="118"/>
                    <a:pt x="100" y="118"/>
                    <a:pt x="100" y="118"/>
                  </a:cubicBezTo>
                  <a:cubicBezTo>
                    <a:pt x="100" y="118"/>
                    <a:pt x="99" y="118"/>
                    <a:pt x="98" y="118"/>
                  </a:cubicBezTo>
                  <a:cubicBezTo>
                    <a:pt x="97" y="118"/>
                    <a:pt x="97" y="118"/>
                    <a:pt x="97" y="118"/>
                  </a:cubicBezTo>
                  <a:cubicBezTo>
                    <a:pt x="96" y="119"/>
                    <a:pt x="96" y="119"/>
                    <a:pt x="95" y="119"/>
                  </a:cubicBezTo>
                  <a:cubicBezTo>
                    <a:pt x="94" y="119"/>
                    <a:pt x="94" y="119"/>
                    <a:pt x="94" y="119"/>
                  </a:cubicBezTo>
                  <a:cubicBezTo>
                    <a:pt x="94" y="119"/>
                    <a:pt x="93" y="119"/>
                    <a:pt x="93" y="119"/>
                  </a:cubicBezTo>
                  <a:cubicBezTo>
                    <a:pt x="92" y="119"/>
                    <a:pt x="92" y="119"/>
                    <a:pt x="92" y="119"/>
                  </a:cubicBezTo>
                  <a:cubicBezTo>
                    <a:pt x="92" y="119"/>
                    <a:pt x="91" y="119"/>
                    <a:pt x="91" y="119"/>
                  </a:cubicBezTo>
                  <a:cubicBezTo>
                    <a:pt x="90" y="119"/>
                    <a:pt x="90" y="119"/>
                    <a:pt x="90" y="119"/>
                  </a:cubicBezTo>
                  <a:cubicBezTo>
                    <a:pt x="90" y="119"/>
                    <a:pt x="90" y="119"/>
                    <a:pt x="90" y="119"/>
                  </a:cubicBezTo>
                  <a:cubicBezTo>
                    <a:pt x="89" y="119"/>
                    <a:pt x="89" y="119"/>
                    <a:pt x="89" y="119"/>
                  </a:cubicBezTo>
                  <a:cubicBezTo>
                    <a:pt x="88" y="119"/>
                    <a:pt x="88" y="119"/>
                    <a:pt x="88" y="119"/>
                  </a:cubicBezTo>
                  <a:cubicBezTo>
                    <a:pt x="88" y="119"/>
                    <a:pt x="88" y="119"/>
                    <a:pt x="88" y="119"/>
                  </a:cubicBezTo>
                  <a:cubicBezTo>
                    <a:pt x="87" y="119"/>
                    <a:pt x="87" y="119"/>
                    <a:pt x="87" y="119"/>
                  </a:cubicBezTo>
                  <a:cubicBezTo>
                    <a:pt x="86" y="119"/>
                    <a:pt x="86" y="119"/>
                    <a:pt x="86" y="119"/>
                  </a:cubicBezTo>
                  <a:cubicBezTo>
                    <a:pt x="85" y="119"/>
                    <a:pt x="85" y="119"/>
                    <a:pt x="85" y="119"/>
                  </a:cubicBezTo>
                  <a:cubicBezTo>
                    <a:pt x="84" y="119"/>
                    <a:pt x="84" y="119"/>
                    <a:pt x="84" y="119"/>
                  </a:cubicBezTo>
                  <a:cubicBezTo>
                    <a:pt x="78" y="119"/>
                    <a:pt x="72" y="118"/>
                    <a:pt x="66" y="117"/>
                  </a:cubicBezTo>
                  <a:cubicBezTo>
                    <a:pt x="61" y="116"/>
                    <a:pt x="61" y="116"/>
                    <a:pt x="61" y="116"/>
                  </a:cubicBezTo>
                  <a:cubicBezTo>
                    <a:pt x="59" y="115"/>
                    <a:pt x="55" y="114"/>
                    <a:pt x="52" y="114"/>
                  </a:cubicBezTo>
                  <a:cubicBezTo>
                    <a:pt x="47" y="112"/>
                    <a:pt x="47" y="112"/>
                    <a:pt x="47" y="112"/>
                  </a:cubicBezTo>
                  <a:cubicBezTo>
                    <a:pt x="45" y="111"/>
                    <a:pt x="42" y="110"/>
                    <a:pt x="40" y="109"/>
                  </a:cubicBezTo>
                  <a:cubicBezTo>
                    <a:pt x="35" y="106"/>
                    <a:pt x="35" y="106"/>
                    <a:pt x="35" y="106"/>
                  </a:cubicBezTo>
                  <a:cubicBezTo>
                    <a:pt x="33" y="105"/>
                    <a:pt x="31" y="104"/>
                    <a:pt x="29" y="103"/>
                  </a:cubicBezTo>
                  <a:cubicBezTo>
                    <a:pt x="25" y="100"/>
                    <a:pt x="25" y="100"/>
                    <a:pt x="25" y="100"/>
                  </a:cubicBezTo>
                  <a:cubicBezTo>
                    <a:pt x="23" y="99"/>
                    <a:pt x="21" y="97"/>
                    <a:pt x="20" y="96"/>
                  </a:cubicBezTo>
                  <a:cubicBezTo>
                    <a:pt x="16" y="92"/>
                    <a:pt x="16" y="92"/>
                    <a:pt x="16" y="92"/>
                  </a:cubicBezTo>
                  <a:cubicBezTo>
                    <a:pt x="15" y="91"/>
                    <a:pt x="13" y="89"/>
                    <a:pt x="12" y="88"/>
                  </a:cubicBezTo>
                  <a:cubicBezTo>
                    <a:pt x="9" y="84"/>
                    <a:pt x="9" y="84"/>
                    <a:pt x="9" y="84"/>
                  </a:cubicBezTo>
                  <a:cubicBezTo>
                    <a:pt x="8" y="82"/>
                    <a:pt x="7" y="81"/>
                    <a:pt x="6" y="79"/>
                  </a:cubicBezTo>
                  <a:cubicBezTo>
                    <a:pt x="4" y="74"/>
                    <a:pt x="4" y="74"/>
                    <a:pt x="4" y="74"/>
                  </a:cubicBezTo>
                  <a:cubicBezTo>
                    <a:pt x="3" y="73"/>
                    <a:pt x="2" y="71"/>
                    <a:pt x="2" y="70"/>
                  </a:cubicBezTo>
                  <a:cubicBezTo>
                    <a:pt x="1" y="65"/>
                    <a:pt x="1" y="65"/>
                    <a:pt x="1" y="65"/>
                  </a:cubicBezTo>
                  <a:cubicBezTo>
                    <a:pt x="0" y="62"/>
                    <a:pt x="0" y="58"/>
                    <a:pt x="0" y="56"/>
                  </a:cubicBezTo>
                  <a:cubicBezTo>
                    <a:pt x="0" y="55"/>
                    <a:pt x="0" y="54"/>
                    <a:pt x="0" y="53"/>
                  </a:cubicBezTo>
                  <a:cubicBezTo>
                    <a:pt x="0" y="54"/>
                    <a:pt x="0" y="55"/>
                    <a:pt x="0" y="55"/>
                  </a:cubicBezTo>
                  <a:cubicBezTo>
                    <a:pt x="5" y="95"/>
                    <a:pt x="107" y="78"/>
                    <a:pt x="134" y="42"/>
                  </a:cubicBezTo>
                  <a:cubicBezTo>
                    <a:pt x="153" y="16"/>
                    <a:pt x="131" y="2"/>
                    <a:pt x="126" y="0"/>
                  </a:cubicBezTo>
                  <a:cubicBezTo>
                    <a:pt x="154" y="11"/>
                    <a:pt x="173" y="32"/>
                    <a:pt x="173" y="57"/>
                  </a:cubicBezTo>
                </a:path>
              </a:pathLst>
            </a:custGeom>
            <a:solidFill>
              <a:srgbClr val="641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3417" y="1111"/>
              <a:ext cx="100" cy="212"/>
            </a:xfrm>
            <a:custGeom>
              <a:avLst/>
              <a:gdLst/>
              <a:ahLst/>
              <a:cxnLst>
                <a:cxn ang="0">
                  <a:pos x="6" y="2"/>
                </a:cxn>
                <a:cxn ang="0">
                  <a:pos x="18" y="7"/>
                </a:cxn>
                <a:cxn ang="0">
                  <a:pos x="23" y="10"/>
                </a:cxn>
                <a:cxn ang="0">
                  <a:pos x="28" y="14"/>
                </a:cxn>
                <a:cxn ang="0">
                  <a:pos x="33" y="17"/>
                </a:cxn>
                <a:cxn ang="0">
                  <a:pos x="37" y="21"/>
                </a:cxn>
                <a:cxn ang="0">
                  <a:pos x="41" y="25"/>
                </a:cxn>
                <a:cxn ang="0">
                  <a:pos x="44" y="29"/>
                </a:cxn>
                <a:cxn ang="0">
                  <a:pos x="47" y="34"/>
                </a:cxn>
                <a:cxn ang="0">
                  <a:pos x="50" y="38"/>
                </a:cxn>
                <a:cxn ang="0">
                  <a:pos x="52" y="43"/>
                </a:cxn>
                <a:cxn ang="0">
                  <a:pos x="53" y="48"/>
                </a:cxn>
                <a:cxn ang="0">
                  <a:pos x="54" y="53"/>
                </a:cxn>
                <a:cxn ang="0">
                  <a:pos x="54" y="59"/>
                </a:cxn>
                <a:cxn ang="0">
                  <a:pos x="54" y="64"/>
                </a:cxn>
                <a:cxn ang="0">
                  <a:pos x="53" y="68"/>
                </a:cxn>
                <a:cxn ang="0">
                  <a:pos x="52" y="73"/>
                </a:cxn>
                <a:cxn ang="0">
                  <a:pos x="50" y="78"/>
                </a:cxn>
                <a:cxn ang="0">
                  <a:pos x="48" y="83"/>
                </a:cxn>
                <a:cxn ang="0">
                  <a:pos x="45" y="87"/>
                </a:cxn>
                <a:cxn ang="0">
                  <a:pos x="41" y="92"/>
                </a:cxn>
                <a:cxn ang="0">
                  <a:pos x="38" y="96"/>
                </a:cxn>
                <a:cxn ang="0">
                  <a:pos x="34" y="100"/>
                </a:cxn>
                <a:cxn ang="0">
                  <a:pos x="29" y="103"/>
                </a:cxn>
                <a:cxn ang="0">
                  <a:pos x="24" y="107"/>
                </a:cxn>
                <a:cxn ang="0">
                  <a:pos x="19" y="110"/>
                </a:cxn>
                <a:cxn ang="0">
                  <a:pos x="13" y="112"/>
                </a:cxn>
                <a:cxn ang="0">
                  <a:pos x="7" y="115"/>
                </a:cxn>
                <a:cxn ang="0">
                  <a:pos x="53" y="60"/>
                </a:cxn>
                <a:cxn ang="0">
                  <a:pos x="13" y="6"/>
                </a:cxn>
                <a:cxn ang="0">
                  <a:pos x="13" y="6"/>
                </a:cxn>
                <a:cxn ang="0">
                  <a:pos x="0" y="0"/>
                </a:cxn>
                <a:cxn ang="0">
                  <a:pos x="5" y="2"/>
                </a:cxn>
                <a:cxn ang="0">
                  <a:pos x="6" y="2"/>
                </a:cxn>
              </a:cxnLst>
              <a:rect l="0" t="0" r="r" b="b"/>
              <a:pathLst>
                <a:path w="54" h="115">
                  <a:moveTo>
                    <a:pt x="6" y="2"/>
                  </a:moveTo>
                  <a:cubicBezTo>
                    <a:pt x="14" y="5"/>
                    <a:pt x="14" y="5"/>
                    <a:pt x="18" y="7"/>
                  </a:cubicBezTo>
                  <a:cubicBezTo>
                    <a:pt x="23" y="10"/>
                    <a:pt x="23" y="10"/>
                    <a:pt x="23" y="10"/>
                  </a:cubicBezTo>
                  <a:cubicBezTo>
                    <a:pt x="25" y="11"/>
                    <a:pt x="27" y="12"/>
                    <a:pt x="28" y="14"/>
                  </a:cubicBezTo>
                  <a:cubicBezTo>
                    <a:pt x="33" y="17"/>
                    <a:pt x="33" y="17"/>
                    <a:pt x="33" y="17"/>
                  </a:cubicBezTo>
                  <a:cubicBezTo>
                    <a:pt x="34" y="18"/>
                    <a:pt x="36" y="20"/>
                    <a:pt x="37" y="21"/>
                  </a:cubicBezTo>
                  <a:cubicBezTo>
                    <a:pt x="41" y="25"/>
                    <a:pt x="41" y="25"/>
                    <a:pt x="41" y="25"/>
                  </a:cubicBezTo>
                  <a:cubicBezTo>
                    <a:pt x="42" y="26"/>
                    <a:pt x="44" y="28"/>
                    <a:pt x="44" y="29"/>
                  </a:cubicBezTo>
                  <a:cubicBezTo>
                    <a:pt x="47" y="34"/>
                    <a:pt x="47" y="34"/>
                    <a:pt x="47" y="34"/>
                  </a:cubicBezTo>
                  <a:cubicBezTo>
                    <a:pt x="48" y="35"/>
                    <a:pt x="49" y="37"/>
                    <a:pt x="50" y="38"/>
                  </a:cubicBezTo>
                  <a:cubicBezTo>
                    <a:pt x="52" y="43"/>
                    <a:pt x="52" y="43"/>
                    <a:pt x="52" y="43"/>
                  </a:cubicBezTo>
                  <a:cubicBezTo>
                    <a:pt x="52" y="45"/>
                    <a:pt x="53" y="47"/>
                    <a:pt x="53" y="48"/>
                  </a:cubicBezTo>
                  <a:cubicBezTo>
                    <a:pt x="54" y="53"/>
                    <a:pt x="54" y="53"/>
                    <a:pt x="54" y="53"/>
                  </a:cubicBezTo>
                  <a:cubicBezTo>
                    <a:pt x="54" y="55"/>
                    <a:pt x="54" y="57"/>
                    <a:pt x="54" y="59"/>
                  </a:cubicBezTo>
                  <a:cubicBezTo>
                    <a:pt x="54" y="64"/>
                    <a:pt x="54" y="64"/>
                    <a:pt x="54" y="64"/>
                  </a:cubicBezTo>
                  <a:cubicBezTo>
                    <a:pt x="53" y="68"/>
                    <a:pt x="53" y="68"/>
                    <a:pt x="53" y="68"/>
                  </a:cubicBezTo>
                  <a:cubicBezTo>
                    <a:pt x="52" y="73"/>
                    <a:pt x="52" y="73"/>
                    <a:pt x="52" y="73"/>
                  </a:cubicBezTo>
                  <a:cubicBezTo>
                    <a:pt x="51" y="75"/>
                    <a:pt x="51" y="77"/>
                    <a:pt x="50" y="78"/>
                  </a:cubicBezTo>
                  <a:cubicBezTo>
                    <a:pt x="48" y="83"/>
                    <a:pt x="48" y="83"/>
                    <a:pt x="48" y="83"/>
                  </a:cubicBezTo>
                  <a:cubicBezTo>
                    <a:pt x="47" y="84"/>
                    <a:pt x="46" y="86"/>
                    <a:pt x="45" y="87"/>
                  </a:cubicBezTo>
                  <a:cubicBezTo>
                    <a:pt x="41" y="92"/>
                    <a:pt x="41" y="92"/>
                    <a:pt x="41" y="92"/>
                  </a:cubicBezTo>
                  <a:cubicBezTo>
                    <a:pt x="40" y="93"/>
                    <a:pt x="39" y="95"/>
                    <a:pt x="38" y="96"/>
                  </a:cubicBezTo>
                  <a:cubicBezTo>
                    <a:pt x="34" y="100"/>
                    <a:pt x="34" y="100"/>
                    <a:pt x="34" y="100"/>
                  </a:cubicBezTo>
                  <a:cubicBezTo>
                    <a:pt x="32" y="101"/>
                    <a:pt x="30" y="102"/>
                    <a:pt x="29" y="103"/>
                  </a:cubicBezTo>
                  <a:cubicBezTo>
                    <a:pt x="24" y="107"/>
                    <a:pt x="24" y="107"/>
                    <a:pt x="24" y="107"/>
                  </a:cubicBezTo>
                  <a:cubicBezTo>
                    <a:pt x="22" y="107"/>
                    <a:pt x="20" y="109"/>
                    <a:pt x="19" y="110"/>
                  </a:cubicBezTo>
                  <a:cubicBezTo>
                    <a:pt x="13" y="112"/>
                    <a:pt x="13" y="112"/>
                    <a:pt x="13" y="112"/>
                  </a:cubicBezTo>
                  <a:cubicBezTo>
                    <a:pt x="11" y="113"/>
                    <a:pt x="9" y="114"/>
                    <a:pt x="7" y="115"/>
                  </a:cubicBezTo>
                  <a:cubicBezTo>
                    <a:pt x="34" y="105"/>
                    <a:pt x="53" y="84"/>
                    <a:pt x="53" y="60"/>
                  </a:cubicBezTo>
                  <a:cubicBezTo>
                    <a:pt x="53" y="37"/>
                    <a:pt x="37" y="18"/>
                    <a:pt x="13" y="6"/>
                  </a:cubicBezTo>
                  <a:cubicBezTo>
                    <a:pt x="13" y="6"/>
                    <a:pt x="13" y="6"/>
                    <a:pt x="13" y="6"/>
                  </a:cubicBezTo>
                  <a:cubicBezTo>
                    <a:pt x="12" y="5"/>
                    <a:pt x="8" y="2"/>
                    <a:pt x="0" y="0"/>
                  </a:cubicBezTo>
                  <a:cubicBezTo>
                    <a:pt x="5" y="2"/>
                    <a:pt x="5" y="2"/>
                    <a:pt x="5" y="2"/>
                  </a:cubicBezTo>
                  <a:cubicBezTo>
                    <a:pt x="6" y="2"/>
                    <a:pt x="6" y="2"/>
                    <a:pt x="6" y="2"/>
                  </a:cubicBezTo>
                </a:path>
              </a:pathLst>
            </a:custGeom>
            <a:solidFill>
              <a:srgbClr val="5C1C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3196" y="1122"/>
              <a:ext cx="319" cy="214"/>
            </a:xfrm>
            <a:custGeom>
              <a:avLst/>
              <a:gdLst/>
              <a:ahLst/>
              <a:cxnLst>
                <a:cxn ang="0">
                  <a:pos x="173" y="54"/>
                </a:cxn>
                <a:cxn ang="0">
                  <a:pos x="127" y="109"/>
                </a:cxn>
                <a:cxn ang="0">
                  <a:pos x="122" y="111"/>
                </a:cxn>
                <a:cxn ang="0">
                  <a:pos x="110" y="114"/>
                </a:cxn>
                <a:cxn ang="0">
                  <a:pos x="107" y="114"/>
                </a:cxn>
                <a:cxn ang="0">
                  <a:pos x="102" y="115"/>
                </a:cxn>
                <a:cxn ang="0">
                  <a:pos x="100" y="115"/>
                </a:cxn>
                <a:cxn ang="0">
                  <a:pos x="98" y="115"/>
                </a:cxn>
                <a:cxn ang="0">
                  <a:pos x="97" y="115"/>
                </a:cxn>
                <a:cxn ang="0">
                  <a:pos x="95" y="116"/>
                </a:cxn>
                <a:cxn ang="0">
                  <a:pos x="94" y="116"/>
                </a:cxn>
                <a:cxn ang="0">
                  <a:pos x="93" y="116"/>
                </a:cxn>
                <a:cxn ang="0">
                  <a:pos x="92" y="116"/>
                </a:cxn>
                <a:cxn ang="0">
                  <a:pos x="91" y="116"/>
                </a:cxn>
                <a:cxn ang="0">
                  <a:pos x="90" y="116"/>
                </a:cxn>
                <a:cxn ang="0">
                  <a:pos x="90" y="116"/>
                </a:cxn>
                <a:cxn ang="0">
                  <a:pos x="89" y="116"/>
                </a:cxn>
                <a:cxn ang="0">
                  <a:pos x="88" y="116"/>
                </a:cxn>
                <a:cxn ang="0">
                  <a:pos x="88" y="116"/>
                </a:cxn>
                <a:cxn ang="0">
                  <a:pos x="87" y="116"/>
                </a:cxn>
                <a:cxn ang="0">
                  <a:pos x="86" y="116"/>
                </a:cxn>
                <a:cxn ang="0">
                  <a:pos x="85" y="116"/>
                </a:cxn>
                <a:cxn ang="0">
                  <a:pos x="84" y="116"/>
                </a:cxn>
                <a:cxn ang="0">
                  <a:pos x="66" y="114"/>
                </a:cxn>
                <a:cxn ang="0">
                  <a:pos x="61" y="113"/>
                </a:cxn>
                <a:cxn ang="0">
                  <a:pos x="52" y="111"/>
                </a:cxn>
                <a:cxn ang="0">
                  <a:pos x="47" y="109"/>
                </a:cxn>
                <a:cxn ang="0">
                  <a:pos x="40" y="106"/>
                </a:cxn>
                <a:cxn ang="0">
                  <a:pos x="35" y="103"/>
                </a:cxn>
                <a:cxn ang="0">
                  <a:pos x="29" y="100"/>
                </a:cxn>
                <a:cxn ang="0">
                  <a:pos x="25" y="97"/>
                </a:cxn>
                <a:cxn ang="0">
                  <a:pos x="20" y="93"/>
                </a:cxn>
                <a:cxn ang="0">
                  <a:pos x="16" y="89"/>
                </a:cxn>
                <a:cxn ang="0">
                  <a:pos x="12" y="85"/>
                </a:cxn>
                <a:cxn ang="0">
                  <a:pos x="9" y="81"/>
                </a:cxn>
                <a:cxn ang="0">
                  <a:pos x="6" y="76"/>
                </a:cxn>
                <a:cxn ang="0">
                  <a:pos x="4" y="71"/>
                </a:cxn>
                <a:cxn ang="0">
                  <a:pos x="2" y="67"/>
                </a:cxn>
                <a:cxn ang="0">
                  <a:pos x="1" y="62"/>
                </a:cxn>
                <a:cxn ang="0">
                  <a:pos x="0" y="55"/>
                </a:cxn>
                <a:cxn ang="0">
                  <a:pos x="0" y="56"/>
                </a:cxn>
                <a:cxn ang="0">
                  <a:pos x="141" y="36"/>
                </a:cxn>
                <a:cxn ang="0">
                  <a:pos x="133" y="0"/>
                </a:cxn>
                <a:cxn ang="0">
                  <a:pos x="173" y="54"/>
                </a:cxn>
              </a:cxnLst>
              <a:rect l="0" t="0" r="r" b="b"/>
              <a:pathLst>
                <a:path w="173" h="116">
                  <a:moveTo>
                    <a:pt x="173" y="54"/>
                  </a:moveTo>
                  <a:cubicBezTo>
                    <a:pt x="173" y="78"/>
                    <a:pt x="154" y="99"/>
                    <a:pt x="127" y="109"/>
                  </a:cubicBezTo>
                  <a:cubicBezTo>
                    <a:pt x="125" y="109"/>
                    <a:pt x="123" y="110"/>
                    <a:pt x="122" y="111"/>
                  </a:cubicBezTo>
                  <a:cubicBezTo>
                    <a:pt x="115" y="113"/>
                    <a:pt x="115" y="113"/>
                    <a:pt x="110" y="114"/>
                  </a:cubicBezTo>
                  <a:cubicBezTo>
                    <a:pt x="107" y="114"/>
                    <a:pt x="107" y="114"/>
                    <a:pt x="107" y="114"/>
                  </a:cubicBezTo>
                  <a:cubicBezTo>
                    <a:pt x="105" y="114"/>
                    <a:pt x="104" y="115"/>
                    <a:pt x="102" y="115"/>
                  </a:cubicBezTo>
                  <a:cubicBezTo>
                    <a:pt x="100" y="115"/>
                    <a:pt x="100" y="115"/>
                    <a:pt x="100" y="115"/>
                  </a:cubicBezTo>
                  <a:cubicBezTo>
                    <a:pt x="100" y="115"/>
                    <a:pt x="99" y="115"/>
                    <a:pt x="98" y="115"/>
                  </a:cubicBezTo>
                  <a:cubicBezTo>
                    <a:pt x="97" y="115"/>
                    <a:pt x="97" y="115"/>
                    <a:pt x="97" y="115"/>
                  </a:cubicBezTo>
                  <a:cubicBezTo>
                    <a:pt x="96" y="116"/>
                    <a:pt x="96" y="116"/>
                    <a:pt x="95" y="116"/>
                  </a:cubicBezTo>
                  <a:cubicBezTo>
                    <a:pt x="94" y="116"/>
                    <a:pt x="94" y="116"/>
                    <a:pt x="94" y="116"/>
                  </a:cubicBezTo>
                  <a:cubicBezTo>
                    <a:pt x="94" y="116"/>
                    <a:pt x="93" y="116"/>
                    <a:pt x="93" y="116"/>
                  </a:cubicBezTo>
                  <a:cubicBezTo>
                    <a:pt x="92" y="116"/>
                    <a:pt x="92" y="116"/>
                    <a:pt x="92" y="116"/>
                  </a:cubicBezTo>
                  <a:cubicBezTo>
                    <a:pt x="92" y="116"/>
                    <a:pt x="91" y="116"/>
                    <a:pt x="91" y="116"/>
                  </a:cubicBezTo>
                  <a:cubicBezTo>
                    <a:pt x="90" y="116"/>
                    <a:pt x="90" y="116"/>
                    <a:pt x="90" y="116"/>
                  </a:cubicBezTo>
                  <a:cubicBezTo>
                    <a:pt x="90" y="116"/>
                    <a:pt x="90" y="116"/>
                    <a:pt x="90" y="116"/>
                  </a:cubicBezTo>
                  <a:cubicBezTo>
                    <a:pt x="89" y="116"/>
                    <a:pt x="89" y="116"/>
                    <a:pt x="89" y="116"/>
                  </a:cubicBezTo>
                  <a:cubicBezTo>
                    <a:pt x="88" y="116"/>
                    <a:pt x="88" y="116"/>
                    <a:pt x="88" y="116"/>
                  </a:cubicBezTo>
                  <a:cubicBezTo>
                    <a:pt x="88" y="116"/>
                    <a:pt x="88" y="116"/>
                    <a:pt x="88" y="116"/>
                  </a:cubicBezTo>
                  <a:cubicBezTo>
                    <a:pt x="87" y="116"/>
                    <a:pt x="87" y="116"/>
                    <a:pt x="87" y="116"/>
                  </a:cubicBezTo>
                  <a:cubicBezTo>
                    <a:pt x="86" y="116"/>
                    <a:pt x="86" y="116"/>
                    <a:pt x="86" y="116"/>
                  </a:cubicBezTo>
                  <a:cubicBezTo>
                    <a:pt x="85" y="116"/>
                    <a:pt x="85" y="116"/>
                    <a:pt x="85" y="116"/>
                  </a:cubicBezTo>
                  <a:cubicBezTo>
                    <a:pt x="84" y="116"/>
                    <a:pt x="84" y="116"/>
                    <a:pt x="84" y="116"/>
                  </a:cubicBezTo>
                  <a:cubicBezTo>
                    <a:pt x="78" y="116"/>
                    <a:pt x="72" y="115"/>
                    <a:pt x="66" y="114"/>
                  </a:cubicBezTo>
                  <a:cubicBezTo>
                    <a:pt x="61" y="113"/>
                    <a:pt x="61" y="113"/>
                    <a:pt x="61" y="113"/>
                  </a:cubicBezTo>
                  <a:cubicBezTo>
                    <a:pt x="59" y="112"/>
                    <a:pt x="55" y="111"/>
                    <a:pt x="52" y="111"/>
                  </a:cubicBezTo>
                  <a:cubicBezTo>
                    <a:pt x="47" y="109"/>
                    <a:pt x="47" y="109"/>
                    <a:pt x="47" y="109"/>
                  </a:cubicBezTo>
                  <a:cubicBezTo>
                    <a:pt x="45" y="108"/>
                    <a:pt x="42" y="107"/>
                    <a:pt x="40" y="106"/>
                  </a:cubicBezTo>
                  <a:cubicBezTo>
                    <a:pt x="35" y="103"/>
                    <a:pt x="35" y="103"/>
                    <a:pt x="35" y="103"/>
                  </a:cubicBezTo>
                  <a:cubicBezTo>
                    <a:pt x="33" y="102"/>
                    <a:pt x="31" y="101"/>
                    <a:pt x="29" y="100"/>
                  </a:cubicBezTo>
                  <a:cubicBezTo>
                    <a:pt x="25" y="97"/>
                    <a:pt x="25" y="97"/>
                    <a:pt x="25" y="97"/>
                  </a:cubicBezTo>
                  <a:cubicBezTo>
                    <a:pt x="23" y="96"/>
                    <a:pt x="21" y="94"/>
                    <a:pt x="20" y="93"/>
                  </a:cubicBezTo>
                  <a:cubicBezTo>
                    <a:pt x="16" y="89"/>
                    <a:pt x="16" y="89"/>
                    <a:pt x="16" y="89"/>
                  </a:cubicBezTo>
                  <a:cubicBezTo>
                    <a:pt x="15" y="88"/>
                    <a:pt x="13" y="86"/>
                    <a:pt x="12" y="85"/>
                  </a:cubicBezTo>
                  <a:cubicBezTo>
                    <a:pt x="9" y="81"/>
                    <a:pt x="9" y="81"/>
                    <a:pt x="9" y="81"/>
                  </a:cubicBezTo>
                  <a:cubicBezTo>
                    <a:pt x="8" y="79"/>
                    <a:pt x="7" y="78"/>
                    <a:pt x="6" y="76"/>
                  </a:cubicBezTo>
                  <a:cubicBezTo>
                    <a:pt x="4" y="71"/>
                    <a:pt x="4" y="71"/>
                    <a:pt x="4" y="71"/>
                  </a:cubicBezTo>
                  <a:cubicBezTo>
                    <a:pt x="3" y="70"/>
                    <a:pt x="2" y="68"/>
                    <a:pt x="2" y="67"/>
                  </a:cubicBezTo>
                  <a:cubicBezTo>
                    <a:pt x="1" y="62"/>
                    <a:pt x="1" y="62"/>
                    <a:pt x="1" y="62"/>
                  </a:cubicBezTo>
                  <a:cubicBezTo>
                    <a:pt x="0" y="60"/>
                    <a:pt x="0" y="57"/>
                    <a:pt x="0" y="55"/>
                  </a:cubicBezTo>
                  <a:cubicBezTo>
                    <a:pt x="0" y="56"/>
                    <a:pt x="0" y="56"/>
                    <a:pt x="0" y="56"/>
                  </a:cubicBezTo>
                  <a:cubicBezTo>
                    <a:pt x="8" y="94"/>
                    <a:pt x="116" y="79"/>
                    <a:pt x="141" y="36"/>
                  </a:cubicBezTo>
                  <a:cubicBezTo>
                    <a:pt x="149" y="22"/>
                    <a:pt x="146" y="9"/>
                    <a:pt x="133" y="0"/>
                  </a:cubicBezTo>
                  <a:cubicBezTo>
                    <a:pt x="157" y="12"/>
                    <a:pt x="173" y="31"/>
                    <a:pt x="173" y="54"/>
                  </a:cubicBezTo>
                </a:path>
              </a:pathLst>
            </a:custGeom>
            <a:solidFill>
              <a:srgbClr val="5C1C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3430" y="1116"/>
              <a:ext cx="87" cy="207"/>
            </a:xfrm>
            <a:custGeom>
              <a:avLst/>
              <a:gdLst/>
              <a:ahLst/>
              <a:cxnLst>
                <a:cxn ang="0">
                  <a:pos x="11" y="4"/>
                </a:cxn>
                <a:cxn ang="0">
                  <a:pos x="21" y="11"/>
                </a:cxn>
                <a:cxn ang="0">
                  <a:pos x="26" y="14"/>
                </a:cxn>
                <a:cxn ang="0">
                  <a:pos x="30" y="18"/>
                </a:cxn>
                <a:cxn ang="0">
                  <a:pos x="34" y="22"/>
                </a:cxn>
                <a:cxn ang="0">
                  <a:pos x="37" y="26"/>
                </a:cxn>
                <a:cxn ang="0">
                  <a:pos x="40" y="31"/>
                </a:cxn>
                <a:cxn ang="0">
                  <a:pos x="43" y="35"/>
                </a:cxn>
                <a:cxn ang="0">
                  <a:pos x="45" y="40"/>
                </a:cxn>
                <a:cxn ang="0">
                  <a:pos x="46" y="45"/>
                </a:cxn>
                <a:cxn ang="0">
                  <a:pos x="47" y="50"/>
                </a:cxn>
                <a:cxn ang="0">
                  <a:pos x="47" y="56"/>
                </a:cxn>
                <a:cxn ang="0">
                  <a:pos x="47" y="61"/>
                </a:cxn>
                <a:cxn ang="0">
                  <a:pos x="46" y="65"/>
                </a:cxn>
                <a:cxn ang="0">
                  <a:pos x="45" y="70"/>
                </a:cxn>
                <a:cxn ang="0">
                  <a:pos x="43" y="75"/>
                </a:cxn>
                <a:cxn ang="0">
                  <a:pos x="41" y="80"/>
                </a:cxn>
                <a:cxn ang="0">
                  <a:pos x="38" y="84"/>
                </a:cxn>
                <a:cxn ang="0">
                  <a:pos x="34" y="89"/>
                </a:cxn>
                <a:cxn ang="0">
                  <a:pos x="31" y="93"/>
                </a:cxn>
                <a:cxn ang="0">
                  <a:pos x="27" y="97"/>
                </a:cxn>
                <a:cxn ang="0">
                  <a:pos x="22" y="100"/>
                </a:cxn>
                <a:cxn ang="0">
                  <a:pos x="17" y="104"/>
                </a:cxn>
                <a:cxn ang="0">
                  <a:pos x="12" y="107"/>
                </a:cxn>
                <a:cxn ang="0">
                  <a:pos x="6" y="109"/>
                </a:cxn>
                <a:cxn ang="0">
                  <a:pos x="0" y="112"/>
                </a:cxn>
                <a:cxn ang="0">
                  <a:pos x="46" y="57"/>
                </a:cxn>
                <a:cxn ang="0">
                  <a:pos x="13" y="7"/>
                </a:cxn>
                <a:cxn ang="0">
                  <a:pos x="11" y="5"/>
                </a:cxn>
                <a:cxn ang="0">
                  <a:pos x="2" y="0"/>
                </a:cxn>
                <a:cxn ang="0">
                  <a:pos x="7" y="2"/>
                </a:cxn>
                <a:cxn ang="0">
                  <a:pos x="11" y="4"/>
                </a:cxn>
              </a:cxnLst>
              <a:rect l="0" t="0" r="r" b="b"/>
              <a:pathLst>
                <a:path w="47" h="112">
                  <a:moveTo>
                    <a:pt x="11" y="4"/>
                  </a:moveTo>
                  <a:cubicBezTo>
                    <a:pt x="18" y="8"/>
                    <a:pt x="18" y="8"/>
                    <a:pt x="21" y="11"/>
                  </a:cubicBezTo>
                  <a:cubicBezTo>
                    <a:pt x="26" y="14"/>
                    <a:pt x="26" y="14"/>
                    <a:pt x="26" y="14"/>
                  </a:cubicBezTo>
                  <a:cubicBezTo>
                    <a:pt x="27" y="15"/>
                    <a:pt x="29" y="17"/>
                    <a:pt x="30" y="18"/>
                  </a:cubicBezTo>
                  <a:cubicBezTo>
                    <a:pt x="34" y="22"/>
                    <a:pt x="34" y="22"/>
                    <a:pt x="34" y="22"/>
                  </a:cubicBezTo>
                  <a:cubicBezTo>
                    <a:pt x="35" y="23"/>
                    <a:pt x="37" y="25"/>
                    <a:pt x="37" y="26"/>
                  </a:cubicBezTo>
                  <a:cubicBezTo>
                    <a:pt x="40" y="31"/>
                    <a:pt x="40" y="31"/>
                    <a:pt x="40" y="31"/>
                  </a:cubicBezTo>
                  <a:cubicBezTo>
                    <a:pt x="41" y="32"/>
                    <a:pt x="42" y="34"/>
                    <a:pt x="43" y="35"/>
                  </a:cubicBezTo>
                  <a:cubicBezTo>
                    <a:pt x="45" y="40"/>
                    <a:pt x="45" y="40"/>
                    <a:pt x="45" y="40"/>
                  </a:cubicBezTo>
                  <a:cubicBezTo>
                    <a:pt x="45" y="42"/>
                    <a:pt x="46" y="44"/>
                    <a:pt x="46" y="45"/>
                  </a:cubicBezTo>
                  <a:cubicBezTo>
                    <a:pt x="47" y="50"/>
                    <a:pt x="47" y="50"/>
                    <a:pt x="47" y="50"/>
                  </a:cubicBezTo>
                  <a:cubicBezTo>
                    <a:pt x="47" y="52"/>
                    <a:pt x="47" y="54"/>
                    <a:pt x="47" y="56"/>
                  </a:cubicBezTo>
                  <a:cubicBezTo>
                    <a:pt x="47" y="61"/>
                    <a:pt x="47" y="61"/>
                    <a:pt x="47" y="61"/>
                  </a:cubicBezTo>
                  <a:cubicBezTo>
                    <a:pt x="46" y="65"/>
                    <a:pt x="46" y="65"/>
                    <a:pt x="46" y="65"/>
                  </a:cubicBezTo>
                  <a:cubicBezTo>
                    <a:pt x="45" y="70"/>
                    <a:pt x="45" y="70"/>
                    <a:pt x="45" y="70"/>
                  </a:cubicBezTo>
                  <a:cubicBezTo>
                    <a:pt x="44" y="72"/>
                    <a:pt x="44" y="74"/>
                    <a:pt x="43" y="75"/>
                  </a:cubicBezTo>
                  <a:cubicBezTo>
                    <a:pt x="41" y="80"/>
                    <a:pt x="41" y="80"/>
                    <a:pt x="41" y="80"/>
                  </a:cubicBezTo>
                  <a:cubicBezTo>
                    <a:pt x="40" y="81"/>
                    <a:pt x="39" y="83"/>
                    <a:pt x="38" y="84"/>
                  </a:cubicBezTo>
                  <a:cubicBezTo>
                    <a:pt x="34" y="89"/>
                    <a:pt x="34" y="89"/>
                    <a:pt x="34" y="89"/>
                  </a:cubicBezTo>
                  <a:cubicBezTo>
                    <a:pt x="33" y="90"/>
                    <a:pt x="32" y="92"/>
                    <a:pt x="31" y="93"/>
                  </a:cubicBezTo>
                  <a:cubicBezTo>
                    <a:pt x="27" y="97"/>
                    <a:pt x="27" y="97"/>
                    <a:pt x="27" y="97"/>
                  </a:cubicBezTo>
                  <a:cubicBezTo>
                    <a:pt x="25" y="98"/>
                    <a:pt x="23" y="99"/>
                    <a:pt x="22" y="100"/>
                  </a:cubicBezTo>
                  <a:cubicBezTo>
                    <a:pt x="17" y="104"/>
                    <a:pt x="17" y="104"/>
                    <a:pt x="17" y="104"/>
                  </a:cubicBezTo>
                  <a:cubicBezTo>
                    <a:pt x="15" y="104"/>
                    <a:pt x="13" y="106"/>
                    <a:pt x="12" y="107"/>
                  </a:cubicBezTo>
                  <a:cubicBezTo>
                    <a:pt x="6" y="109"/>
                    <a:pt x="6" y="109"/>
                    <a:pt x="6" y="109"/>
                  </a:cubicBezTo>
                  <a:cubicBezTo>
                    <a:pt x="4" y="110"/>
                    <a:pt x="2" y="111"/>
                    <a:pt x="0" y="112"/>
                  </a:cubicBezTo>
                  <a:cubicBezTo>
                    <a:pt x="27" y="102"/>
                    <a:pt x="46" y="81"/>
                    <a:pt x="46" y="57"/>
                  </a:cubicBezTo>
                  <a:cubicBezTo>
                    <a:pt x="46" y="37"/>
                    <a:pt x="33" y="19"/>
                    <a:pt x="13" y="7"/>
                  </a:cubicBezTo>
                  <a:cubicBezTo>
                    <a:pt x="12" y="6"/>
                    <a:pt x="12" y="6"/>
                    <a:pt x="11" y="5"/>
                  </a:cubicBezTo>
                  <a:cubicBezTo>
                    <a:pt x="9" y="4"/>
                    <a:pt x="7" y="2"/>
                    <a:pt x="2" y="0"/>
                  </a:cubicBezTo>
                  <a:cubicBezTo>
                    <a:pt x="7" y="2"/>
                    <a:pt x="7" y="2"/>
                    <a:pt x="7" y="2"/>
                  </a:cubicBezTo>
                  <a:cubicBezTo>
                    <a:pt x="11" y="4"/>
                    <a:pt x="11" y="4"/>
                    <a:pt x="11" y="4"/>
                  </a:cubicBezTo>
                </a:path>
              </a:pathLst>
            </a:custGeom>
            <a:solidFill>
              <a:srgbClr val="5419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3196" y="1129"/>
              <a:ext cx="319" cy="207"/>
            </a:xfrm>
            <a:custGeom>
              <a:avLst/>
              <a:gdLst/>
              <a:ahLst/>
              <a:cxnLst>
                <a:cxn ang="0">
                  <a:pos x="173" y="50"/>
                </a:cxn>
                <a:cxn ang="0">
                  <a:pos x="127" y="105"/>
                </a:cxn>
                <a:cxn ang="0">
                  <a:pos x="122" y="107"/>
                </a:cxn>
                <a:cxn ang="0">
                  <a:pos x="110" y="110"/>
                </a:cxn>
                <a:cxn ang="0">
                  <a:pos x="107" y="110"/>
                </a:cxn>
                <a:cxn ang="0">
                  <a:pos x="102" y="111"/>
                </a:cxn>
                <a:cxn ang="0">
                  <a:pos x="100" y="111"/>
                </a:cxn>
                <a:cxn ang="0">
                  <a:pos x="98" y="111"/>
                </a:cxn>
                <a:cxn ang="0">
                  <a:pos x="97" y="111"/>
                </a:cxn>
                <a:cxn ang="0">
                  <a:pos x="95" y="112"/>
                </a:cxn>
                <a:cxn ang="0">
                  <a:pos x="94" y="112"/>
                </a:cxn>
                <a:cxn ang="0">
                  <a:pos x="93" y="112"/>
                </a:cxn>
                <a:cxn ang="0">
                  <a:pos x="92" y="112"/>
                </a:cxn>
                <a:cxn ang="0">
                  <a:pos x="91" y="112"/>
                </a:cxn>
                <a:cxn ang="0">
                  <a:pos x="90" y="112"/>
                </a:cxn>
                <a:cxn ang="0">
                  <a:pos x="90" y="112"/>
                </a:cxn>
                <a:cxn ang="0">
                  <a:pos x="89" y="112"/>
                </a:cxn>
                <a:cxn ang="0">
                  <a:pos x="88" y="112"/>
                </a:cxn>
                <a:cxn ang="0">
                  <a:pos x="88" y="112"/>
                </a:cxn>
                <a:cxn ang="0">
                  <a:pos x="87" y="112"/>
                </a:cxn>
                <a:cxn ang="0">
                  <a:pos x="86" y="112"/>
                </a:cxn>
                <a:cxn ang="0">
                  <a:pos x="85" y="112"/>
                </a:cxn>
                <a:cxn ang="0">
                  <a:pos x="84" y="112"/>
                </a:cxn>
                <a:cxn ang="0">
                  <a:pos x="66" y="110"/>
                </a:cxn>
                <a:cxn ang="0">
                  <a:pos x="61" y="109"/>
                </a:cxn>
                <a:cxn ang="0">
                  <a:pos x="52" y="107"/>
                </a:cxn>
                <a:cxn ang="0">
                  <a:pos x="47" y="105"/>
                </a:cxn>
                <a:cxn ang="0">
                  <a:pos x="40" y="102"/>
                </a:cxn>
                <a:cxn ang="0">
                  <a:pos x="35" y="99"/>
                </a:cxn>
                <a:cxn ang="0">
                  <a:pos x="29" y="96"/>
                </a:cxn>
                <a:cxn ang="0">
                  <a:pos x="25" y="93"/>
                </a:cxn>
                <a:cxn ang="0">
                  <a:pos x="20" y="89"/>
                </a:cxn>
                <a:cxn ang="0">
                  <a:pos x="16" y="85"/>
                </a:cxn>
                <a:cxn ang="0">
                  <a:pos x="12" y="81"/>
                </a:cxn>
                <a:cxn ang="0">
                  <a:pos x="9" y="77"/>
                </a:cxn>
                <a:cxn ang="0">
                  <a:pos x="6" y="72"/>
                </a:cxn>
                <a:cxn ang="0">
                  <a:pos x="4" y="67"/>
                </a:cxn>
                <a:cxn ang="0">
                  <a:pos x="2" y="63"/>
                </a:cxn>
                <a:cxn ang="0">
                  <a:pos x="1" y="58"/>
                </a:cxn>
                <a:cxn ang="0">
                  <a:pos x="0" y="55"/>
                </a:cxn>
                <a:cxn ang="0">
                  <a:pos x="0" y="56"/>
                </a:cxn>
                <a:cxn ang="0">
                  <a:pos x="146" y="31"/>
                </a:cxn>
                <a:cxn ang="0">
                  <a:pos x="140" y="0"/>
                </a:cxn>
                <a:cxn ang="0">
                  <a:pos x="173" y="50"/>
                </a:cxn>
              </a:cxnLst>
              <a:rect l="0" t="0" r="r" b="b"/>
              <a:pathLst>
                <a:path w="173" h="112">
                  <a:moveTo>
                    <a:pt x="173" y="50"/>
                  </a:moveTo>
                  <a:cubicBezTo>
                    <a:pt x="173" y="74"/>
                    <a:pt x="154" y="95"/>
                    <a:pt x="127" y="105"/>
                  </a:cubicBezTo>
                  <a:cubicBezTo>
                    <a:pt x="125" y="105"/>
                    <a:pt x="123" y="106"/>
                    <a:pt x="122" y="107"/>
                  </a:cubicBezTo>
                  <a:cubicBezTo>
                    <a:pt x="115" y="109"/>
                    <a:pt x="115" y="109"/>
                    <a:pt x="110" y="110"/>
                  </a:cubicBezTo>
                  <a:cubicBezTo>
                    <a:pt x="107" y="110"/>
                    <a:pt x="107" y="110"/>
                    <a:pt x="107" y="110"/>
                  </a:cubicBezTo>
                  <a:cubicBezTo>
                    <a:pt x="105" y="110"/>
                    <a:pt x="104" y="111"/>
                    <a:pt x="102" y="111"/>
                  </a:cubicBezTo>
                  <a:cubicBezTo>
                    <a:pt x="100" y="111"/>
                    <a:pt x="100" y="111"/>
                    <a:pt x="100" y="111"/>
                  </a:cubicBezTo>
                  <a:cubicBezTo>
                    <a:pt x="100" y="111"/>
                    <a:pt x="99" y="111"/>
                    <a:pt x="98" y="111"/>
                  </a:cubicBezTo>
                  <a:cubicBezTo>
                    <a:pt x="97" y="111"/>
                    <a:pt x="97" y="111"/>
                    <a:pt x="97" y="111"/>
                  </a:cubicBezTo>
                  <a:cubicBezTo>
                    <a:pt x="96" y="112"/>
                    <a:pt x="96" y="112"/>
                    <a:pt x="95" y="112"/>
                  </a:cubicBezTo>
                  <a:cubicBezTo>
                    <a:pt x="94" y="112"/>
                    <a:pt x="94" y="112"/>
                    <a:pt x="94" y="112"/>
                  </a:cubicBezTo>
                  <a:cubicBezTo>
                    <a:pt x="94" y="112"/>
                    <a:pt x="93" y="112"/>
                    <a:pt x="93" y="112"/>
                  </a:cubicBezTo>
                  <a:cubicBezTo>
                    <a:pt x="92" y="112"/>
                    <a:pt x="92" y="112"/>
                    <a:pt x="92" y="112"/>
                  </a:cubicBezTo>
                  <a:cubicBezTo>
                    <a:pt x="92" y="112"/>
                    <a:pt x="91" y="112"/>
                    <a:pt x="91" y="112"/>
                  </a:cubicBezTo>
                  <a:cubicBezTo>
                    <a:pt x="90" y="112"/>
                    <a:pt x="90" y="112"/>
                    <a:pt x="90" y="112"/>
                  </a:cubicBezTo>
                  <a:cubicBezTo>
                    <a:pt x="90" y="112"/>
                    <a:pt x="90" y="112"/>
                    <a:pt x="90" y="112"/>
                  </a:cubicBezTo>
                  <a:cubicBezTo>
                    <a:pt x="89" y="112"/>
                    <a:pt x="89" y="112"/>
                    <a:pt x="89" y="112"/>
                  </a:cubicBezTo>
                  <a:cubicBezTo>
                    <a:pt x="88" y="112"/>
                    <a:pt x="88" y="112"/>
                    <a:pt x="88" y="112"/>
                  </a:cubicBezTo>
                  <a:cubicBezTo>
                    <a:pt x="88" y="112"/>
                    <a:pt x="88" y="112"/>
                    <a:pt x="88" y="112"/>
                  </a:cubicBezTo>
                  <a:cubicBezTo>
                    <a:pt x="87" y="112"/>
                    <a:pt x="87" y="112"/>
                    <a:pt x="87" y="112"/>
                  </a:cubicBezTo>
                  <a:cubicBezTo>
                    <a:pt x="86" y="112"/>
                    <a:pt x="86" y="112"/>
                    <a:pt x="86" y="112"/>
                  </a:cubicBezTo>
                  <a:cubicBezTo>
                    <a:pt x="85" y="112"/>
                    <a:pt x="85" y="112"/>
                    <a:pt x="85" y="112"/>
                  </a:cubicBezTo>
                  <a:cubicBezTo>
                    <a:pt x="84" y="112"/>
                    <a:pt x="84" y="112"/>
                    <a:pt x="84" y="112"/>
                  </a:cubicBezTo>
                  <a:cubicBezTo>
                    <a:pt x="78" y="112"/>
                    <a:pt x="72" y="111"/>
                    <a:pt x="66" y="110"/>
                  </a:cubicBezTo>
                  <a:cubicBezTo>
                    <a:pt x="61" y="109"/>
                    <a:pt x="61" y="109"/>
                    <a:pt x="61" y="109"/>
                  </a:cubicBezTo>
                  <a:cubicBezTo>
                    <a:pt x="59" y="108"/>
                    <a:pt x="55" y="107"/>
                    <a:pt x="52" y="107"/>
                  </a:cubicBezTo>
                  <a:cubicBezTo>
                    <a:pt x="47" y="105"/>
                    <a:pt x="47" y="105"/>
                    <a:pt x="47" y="105"/>
                  </a:cubicBezTo>
                  <a:cubicBezTo>
                    <a:pt x="45" y="104"/>
                    <a:pt x="42" y="103"/>
                    <a:pt x="40" y="102"/>
                  </a:cubicBezTo>
                  <a:cubicBezTo>
                    <a:pt x="35" y="99"/>
                    <a:pt x="35" y="99"/>
                    <a:pt x="35" y="99"/>
                  </a:cubicBezTo>
                  <a:cubicBezTo>
                    <a:pt x="33" y="98"/>
                    <a:pt x="31" y="97"/>
                    <a:pt x="29" y="96"/>
                  </a:cubicBezTo>
                  <a:cubicBezTo>
                    <a:pt x="25" y="93"/>
                    <a:pt x="25" y="93"/>
                    <a:pt x="25" y="93"/>
                  </a:cubicBezTo>
                  <a:cubicBezTo>
                    <a:pt x="23" y="92"/>
                    <a:pt x="21" y="90"/>
                    <a:pt x="20" y="89"/>
                  </a:cubicBezTo>
                  <a:cubicBezTo>
                    <a:pt x="16" y="85"/>
                    <a:pt x="16" y="85"/>
                    <a:pt x="16" y="85"/>
                  </a:cubicBezTo>
                  <a:cubicBezTo>
                    <a:pt x="15" y="84"/>
                    <a:pt x="13" y="82"/>
                    <a:pt x="12" y="81"/>
                  </a:cubicBezTo>
                  <a:cubicBezTo>
                    <a:pt x="9" y="77"/>
                    <a:pt x="9" y="77"/>
                    <a:pt x="9" y="77"/>
                  </a:cubicBezTo>
                  <a:cubicBezTo>
                    <a:pt x="8" y="75"/>
                    <a:pt x="7" y="74"/>
                    <a:pt x="6" y="72"/>
                  </a:cubicBezTo>
                  <a:cubicBezTo>
                    <a:pt x="4" y="67"/>
                    <a:pt x="4" y="67"/>
                    <a:pt x="4" y="67"/>
                  </a:cubicBezTo>
                  <a:cubicBezTo>
                    <a:pt x="3" y="66"/>
                    <a:pt x="2" y="64"/>
                    <a:pt x="2" y="63"/>
                  </a:cubicBezTo>
                  <a:cubicBezTo>
                    <a:pt x="1" y="58"/>
                    <a:pt x="1" y="58"/>
                    <a:pt x="1" y="58"/>
                  </a:cubicBezTo>
                  <a:cubicBezTo>
                    <a:pt x="0" y="55"/>
                    <a:pt x="0" y="55"/>
                    <a:pt x="0" y="55"/>
                  </a:cubicBezTo>
                  <a:cubicBezTo>
                    <a:pt x="0" y="56"/>
                    <a:pt x="0" y="56"/>
                    <a:pt x="0" y="56"/>
                  </a:cubicBezTo>
                  <a:cubicBezTo>
                    <a:pt x="11" y="94"/>
                    <a:pt x="123" y="75"/>
                    <a:pt x="146" y="31"/>
                  </a:cubicBezTo>
                  <a:cubicBezTo>
                    <a:pt x="149" y="25"/>
                    <a:pt x="154" y="12"/>
                    <a:pt x="140" y="0"/>
                  </a:cubicBezTo>
                  <a:cubicBezTo>
                    <a:pt x="160" y="12"/>
                    <a:pt x="173" y="30"/>
                    <a:pt x="173" y="50"/>
                  </a:cubicBezTo>
                </a:path>
              </a:pathLst>
            </a:custGeom>
            <a:solidFill>
              <a:srgbClr val="5419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3430" y="1124"/>
              <a:ext cx="87" cy="199"/>
            </a:xfrm>
            <a:custGeom>
              <a:avLst/>
              <a:gdLst/>
              <a:ahLst/>
              <a:cxnLst>
                <a:cxn ang="0">
                  <a:pos x="11" y="0"/>
                </a:cxn>
                <a:cxn ang="0">
                  <a:pos x="21" y="7"/>
                </a:cxn>
                <a:cxn ang="0">
                  <a:pos x="26" y="10"/>
                </a:cxn>
                <a:cxn ang="0">
                  <a:pos x="30" y="14"/>
                </a:cxn>
                <a:cxn ang="0">
                  <a:pos x="34" y="18"/>
                </a:cxn>
                <a:cxn ang="0">
                  <a:pos x="37" y="22"/>
                </a:cxn>
                <a:cxn ang="0">
                  <a:pos x="40" y="27"/>
                </a:cxn>
                <a:cxn ang="0">
                  <a:pos x="43" y="31"/>
                </a:cxn>
                <a:cxn ang="0">
                  <a:pos x="45" y="36"/>
                </a:cxn>
                <a:cxn ang="0">
                  <a:pos x="46" y="41"/>
                </a:cxn>
                <a:cxn ang="0">
                  <a:pos x="47" y="46"/>
                </a:cxn>
                <a:cxn ang="0">
                  <a:pos x="47" y="52"/>
                </a:cxn>
                <a:cxn ang="0">
                  <a:pos x="47" y="57"/>
                </a:cxn>
                <a:cxn ang="0">
                  <a:pos x="46" y="61"/>
                </a:cxn>
                <a:cxn ang="0">
                  <a:pos x="45" y="66"/>
                </a:cxn>
                <a:cxn ang="0">
                  <a:pos x="43" y="71"/>
                </a:cxn>
                <a:cxn ang="0">
                  <a:pos x="41" y="76"/>
                </a:cxn>
                <a:cxn ang="0">
                  <a:pos x="38" y="80"/>
                </a:cxn>
                <a:cxn ang="0">
                  <a:pos x="34" y="85"/>
                </a:cxn>
                <a:cxn ang="0">
                  <a:pos x="31" y="89"/>
                </a:cxn>
                <a:cxn ang="0">
                  <a:pos x="27" y="93"/>
                </a:cxn>
                <a:cxn ang="0">
                  <a:pos x="22" y="96"/>
                </a:cxn>
                <a:cxn ang="0">
                  <a:pos x="17" y="100"/>
                </a:cxn>
                <a:cxn ang="0">
                  <a:pos x="12" y="103"/>
                </a:cxn>
                <a:cxn ang="0">
                  <a:pos x="6" y="105"/>
                </a:cxn>
                <a:cxn ang="0">
                  <a:pos x="0" y="108"/>
                </a:cxn>
                <a:cxn ang="0">
                  <a:pos x="46" y="53"/>
                </a:cxn>
                <a:cxn ang="0">
                  <a:pos x="20" y="7"/>
                </a:cxn>
                <a:cxn ang="0">
                  <a:pos x="18" y="5"/>
                </a:cxn>
                <a:cxn ang="0">
                  <a:pos x="10" y="0"/>
                </a:cxn>
                <a:cxn ang="0">
                  <a:pos x="11" y="0"/>
                </a:cxn>
              </a:cxnLst>
              <a:rect l="0" t="0" r="r" b="b"/>
              <a:pathLst>
                <a:path w="47" h="108">
                  <a:moveTo>
                    <a:pt x="11" y="0"/>
                  </a:moveTo>
                  <a:cubicBezTo>
                    <a:pt x="14" y="2"/>
                    <a:pt x="17" y="3"/>
                    <a:pt x="21" y="7"/>
                  </a:cubicBezTo>
                  <a:cubicBezTo>
                    <a:pt x="26" y="10"/>
                    <a:pt x="26" y="10"/>
                    <a:pt x="26" y="10"/>
                  </a:cubicBezTo>
                  <a:cubicBezTo>
                    <a:pt x="27" y="11"/>
                    <a:pt x="29" y="13"/>
                    <a:pt x="30" y="14"/>
                  </a:cubicBezTo>
                  <a:cubicBezTo>
                    <a:pt x="34" y="18"/>
                    <a:pt x="34" y="18"/>
                    <a:pt x="34" y="18"/>
                  </a:cubicBezTo>
                  <a:cubicBezTo>
                    <a:pt x="35" y="19"/>
                    <a:pt x="37" y="21"/>
                    <a:pt x="37" y="22"/>
                  </a:cubicBezTo>
                  <a:cubicBezTo>
                    <a:pt x="40" y="27"/>
                    <a:pt x="40" y="27"/>
                    <a:pt x="40" y="27"/>
                  </a:cubicBezTo>
                  <a:cubicBezTo>
                    <a:pt x="41" y="28"/>
                    <a:pt x="42" y="30"/>
                    <a:pt x="43" y="31"/>
                  </a:cubicBezTo>
                  <a:cubicBezTo>
                    <a:pt x="45" y="36"/>
                    <a:pt x="45" y="36"/>
                    <a:pt x="45" y="36"/>
                  </a:cubicBezTo>
                  <a:cubicBezTo>
                    <a:pt x="45" y="38"/>
                    <a:pt x="46" y="40"/>
                    <a:pt x="46" y="41"/>
                  </a:cubicBezTo>
                  <a:cubicBezTo>
                    <a:pt x="47" y="46"/>
                    <a:pt x="47" y="46"/>
                    <a:pt x="47" y="46"/>
                  </a:cubicBezTo>
                  <a:cubicBezTo>
                    <a:pt x="47" y="48"/>
                    <a:pt x="47" y="50"/>
                    <a:pt x="47" y="52"/>
                  </a:cubicBezTo>
                  <a:cubicBezTo>
                    <a:pt x="47" y="57"/>
                    <a:pt x="47" y="57"/>
                    <a:pt x="47" y="57"/>
                  </a:cubicBezTo>
                  <a:cubicBezTo>
                    <a:pt x="46" y="61"/>
                    <a:pt x="46" y="61"/>
                    <a:pt x="46" y="61"/>
                  </a:cubicBezTo>
                  <a:cubicBezTo>
                    <a:pt x="45" y="66"/>
                    <a:pt x="45" y="66"/>
                    <a:pt x="45" y="66"/>
                  </a:cubicBezTo>
                  <a:cubicBezTo>
                    <a:pt x="44" y="68"/>
                    <a:pt x="44" y="70"/>
                    <a:pt x="43" y="71"/>
                  </a:cubicBezTo>
                  <a:cubicBezTo>
                    <a:pt x="41" y="76"/>
                    <a:pt x="41" y="76"/>
                    <a:pt x="41" y="76"/>
                  </a:cubicBezTo>
                  <a:cubicBezTo>
                    <a:pt x="40" y="77"/>
                    <a:pt x="39" y="79"/>
                    <a:pt x="38" y="80"/>
                  </a:cubicBezTo>
                  <a:cubicBezTo>
                    <a:pt x="34" y="85"/>
                    <a:pt x="34" y="85"/>
                    <a:pt x="34" y="85"/>
                  </a:cubicBezTo>
                  <a:cubicBezTo>
                    <a:pt x="33" y="86"/>
                    <a:pt x="32" y="88"/>
                    <a:pt x="31" y="89"/>
                  </a:cubicBezTo>
                  <a:cubicBezTo>
                    <a:pt x="27" y="93"/>
                    <a:pt x="27" y="93"/>
                    <a:pt x="27" y="93"/>
                  </a:cubicBezTo>
                  <a:cubicBezTo>
                    <a:pt x="25" y="94"/>
                    <a:pt x="23" y="95"/>
                    <a:pt x="22" y="96"/>
                  </a:cubicBezTo>
                  <a:cubicBezTo>
                    <a:pt x="17" y="100"/>
                    <a:pt x="17" y="100"/>
                    <a:pt x="17" y="100"/>
                  </a:cubicBezTo>
                  <a:cubicBezTo>
                    <a:pt x="15" y="100"/>
                    <a:pt x="13" y="102"/>
                    <a:pt x="12" y="103"/>
                  </a:cubicBezTo>
                  <a:cubicBezTo>
                    <a:pt x="6" y="105"/>
                    <a:pt x="6" y="105"/>
                    <a:pt x="6" y="105"/>
                  </a:cubicBezTo>
                  <a:cubicBezTo>
                    <a:pt x="4" y="106"/>
                    <a:pt x="2" y="107"/>
                    <a:pt x="0" y="108"/>
                  </a:cubicBezTo>
                  <a:cubicBezTo>
                    <a:pt x="27" y="98"/>
                    <a:pt x="46" y="77"/>
                    <a:pt x="46" y="53"/>
                  </a:cubicBezTo>
                  <a:cubicBezTo>
                    <a:pt x="46" y="35"/>
                    <a:pt x="36" y="19"/>
                    <a:pt x="20" y="7"/>
                  </a:cubicBezTo>
                  <a:cubicBezTo>
                    <a:pt x="19" y="6"/>
                    <a:pt x="18" y="6"/>
                    <a:pt x="18" y="5"/>
                  </a:cubicBezTo>
                  <a:cubicBezTo>
                    <a:pt x="16" y="3"/>
                    <a:pt x="14" y="2"/>
                    <a:pt x="10" y="0"/>
                  </a:cubicBezTo>
                  <a:cubicBezTo>
                    <a:pt x="10" y="0"/>
                    <a:pt x="11" y="0"/>
                    <a:pt x="11" y="0"/>
                  </a:cubicBezTo>
                </a:path>
              </a:pathLst>
            </a:custGeom>
            <a:solidFill>
              <a:srgbClr val="4B1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3198" y="1137"/>
              <a:ext cx="317" cy="199"/>
            </a:xfrm>
            <a:custGeom>
              <a:avLst/>
              <a:gdLst/>
              <a:ahLst/>
              <a:cxnLst>
                <a:cxn ang="0">
                  <a:pos x="172" y="46"/>
                </a:cxn>
                <a:cxn ang="0">
                  <a:pos x="126" y="101"/>
                </a:cxn>
                <a:cxn ang="0">
                  <a:pos x="121" y="103"/>
                </a:cxn>
                <a:cxn ang="0">
                  <a:pos x="109" y="106"/>
                </a:cxn>
                <a:cxn ang="0">
                  <a:pos x="106" y="106"/>
                </a:cxn>
                <a:cxn ang="0">
                  <a:pos x="101" y="107"/>
                </a:cxn>
                <a:cxn ang="0">
                  <a:pos x="99" y="107"/>
                </a:cxn>
                <a:cxn ang="0">
                  <a:pos x="97" y="107"/>
                </a:cxn>
                <a:cxn ang="0">
                  <a:pos x="96" y="107"/>
                </a:cxn>
                <a:cxn ang="0">
                  <a:pos x="94" y="108"/>
                </a:cxn>
                <a:cxn ang="0">
                  <a:pos x="93" y="108"/>
                </a:cxn>
                <a:cxn ang="0">
                  <a:pos x="92" y="108"/>
                </a:cxn>
                <a:cxn ang="0">
                  <a:pos x="91" y="108"/>
                </a:cxn>
                <a:cxn ang="0">
                  <a:pos x="90" y="108"/>
                </a:cxn>
                <a:cxn ang="0">
                  <a:pos x="89" y="108"/>
                </a:cxn>
                <a:cxn ang="0">
                  <a:pos x="89" y="108"/>
                </a:cxn>
                <a:cxn ang="0">
                  <a:pos x="88" y="108"/>
                </a:cxn>
                <a:cxn ang="0">
                  <a:pos x="87" y="108"/>
                </a:cxn>
                <a:cxn ang="0">
                  <a:pos x="87" y="108"/>
                </a:cxn>
                <a:cxn ang="0">
                  <a:pos x="86" y="108"/>
                </a:cxn>
                <a:cxn ang="0">
                  <a:pos x="85" y="108"/>
                </a:cxn>
                <a:cxn ang="0">
                  <a:pos x="84" y="108"/>
                </a:cxn>
                <a:cxn ang="0">
                  <a:pos x="83" y="108"/>
                </a:cxn>
                <a:cxn ang="0">
                  <a:pos x="65" y="106"/>
                </a:cxn>
                <a:cxn ang="0">
                  <a:pos x="60" y="105"/>
                </a:cxn>
                <a:cxn ang="0">
                  <a:pos x="51" y="103"/>
                </a:cxn>
                <a:cxn ang="0">
                  <a:pos x="46" y="101"/>
                </a:cxn>
                <a:cxn ang="0">
                  <a:pos x="39" y="98"/>
                </a:cxn>
                <a:cxn ang="0">
                  <a:pos x="34" y="95"/>
                </a:cxn>
                <a:cxn ang="0">
                  <a:pos x="28" y="92"/>
                </a:cxn>
                <a:cxn ang="0">
                  <a:pos x="24" y="89"/>
                </a:cxn>
                <a:cxn ang="0">
                  <a:pos x="19" y="85"/>
                </a:cxn>
                <a:cxn ang="0">
                  <a:pos x="15" y="81"/>
                </a:cxn>
                <a:cxn ang="0">
                  <a:pos x="11" y="77"/>
                </a:cxn>
                <a:cxn ang="0">
                  <a:pos x="8" y="73"/>
                </a:cxn>
                <a:cxn ang="0">
                  <a:pos x="5" y="68"/>
                </a:cxn>
                <a:cxn ang="0">
                  <a:pos x="3" y="63"/>
                </a:cxn>
                <a:cxn ang="0">
                  <a:pos x="1" y="59"/>
                </a:cxn>
                <a:cxn ang="0">
                  <a:pos x="0" y="55"/>
                </a:cxn>
                <a:cxn ang="0">
                  <a:pos x="0" y="56"/>
                </a:cxn>
                <a:cxn ang="0">
                  <a:pos x="149" y="27"/>
                </a:cxn>
                <a:cxn ang="0">
                  <a:pos x="146" y="0"/>
                </a:cxn>
                <a:cxn ang="0">
                  <a:pos x="172" y="46"/>
                </a:cxn>
              </a:cxnLst>
              <a:rect l="0" t="0" r="r" b="b"/>
              <a:pathLst>
                <a:path w="172" h="108">
                  <a:moveTo>
                    <a:pt x="172" y="46"/>
                  </a:moveTo>
                  <a:cubicBezTo>
                    <a:pt x="172" y="70"/>
                    <a:pt x="153" y="91"/>
                    <a:pt x="126" y="101"/>
                  </a:cubicBezTo>
                  <a:cubicBezTo>
                    <a:pt x="124" y="101"/>
                    <a:pt x="122" y="102"/>
                    <a:pt x="121" y="103"/>
                  </a:cubicBezTo>
                  <a:cubicBezTo>
                    <a:pt x="114" y="105"/>
                    <a:pt x="114" y="105"/>
                    <a:pt x="109" y="106"/>
                  </a:cubicBezTo>
                  <a:cubicBezTo>
                    <a:pt x="106" y="106"/>
                    <a:pt x="106" y="106"/>
                    <a:pt x="106" y="106"/>
                  </a:cubicBezTo>
                  <a:cubicBezTo>
                    <a:pt x="104" y="106"/>
                    <a:pt x="103" y="107"/>
                    <a:pt x="101" y="107"/>
                  </a:cubicBezTo>
                  <a:cubicBezTo>
                    <a:pt x="99" y="107"/>
                    <a:pt x="99" y="107"/>
                    <a:pt x="99" y="107"/>
                  </a:cubicBezTo>
                  <a:cubicBezTo>
                    <a:pt x="99" y="107"/>
                    <a:pt x="98" y="107"/>
                    <a:pt x="97" y="107"/>
                  </a:cubicBezTo>
                  <a:cubicBezTo>
                    <a:pt x="96" y="107"/>
                    <a:pt x="96" y="107"/>
                    <a:pt x="96" y="107"/>
                  </a:cubicBezTo>
                  <a:cubicBezTo>
                    <a:pt x="95" y="108"/>
                    <a:pt x="95" y="108"/>
                    <a:pt x="94" y="108"/>
                  </a:cubicBezTo>
                  <a:cubicBezTo>
                    <a:pt x="93" y="108"/>
                    <a:pt x="93" y="108"/>
                    <a:pt x="93" y="108"/>
                  </a:cubicBezTo>
                  <a:cubicBezTo>
                    <a:pt x="93" y="108"/>
                    <a:pt x="92" y="108"/>
                    <a:pt x="92" y="108"/>
                  </a:cubicBezTo>
                  <a:cubicBezTo>
                    <a:pt x="91" y="108"/>
                    <a:pt x="91" y="108"/>
                    <a:pt x="91" y="108"/>
                  </a:cubicBezTo>
                  <a:cubicBezTo>
                    <a:pt x="91" y="108"/>
                    <a:pt x="90" y="108"/>
                    <a:pt x="90" y="108"/>
                  </a:cubicBezTo>
                  <a:cubicBezTo>
                    <a:pt x="89" y="108"/>
                    <a:pt x="89" y="108"/>
                    <a:pt x="89" y="108"/>
                  </a:cubicBezTo>
                  <a:cubicBezTo>
                    <a:pt x="89" y="108"/>
                    <a:pt x="89" y="108"/>
                    <a:pt x="89" y="108"/>
                  </a:cubicBezTo>
                  <a:cubicBezTo>
                    <a:pt x="88" y="108"/>
                    <a:pt x="88" y="108"/>
                    <a:pt x="88" y="108"/>
                  </a:cubicBezTo>
                  <a:cubicBezTo>
                    <a:pt x="87" y="108"/>
                    <a:pt x="87" y="108"/>
                    <a:pt x="87" y="108"/>
                  </a:cubicBezTo>
                  <a:cubicBezTo>
                    <a:pt x="87" y="108"/>
                    <a:pt x="87" y="108"/>
                    <a:pt x="87" y="108"/>
                  </a:cubicBezTo>
                  <a:cubicBezTo>
                    <a:pt x="86" y="108"/>
                    <a:pt x="86" y="108"/>
                    <a:pt x="86" y="108"/>
                  </a:cubicBezTo>
                  <a:cubicBezTo>
                    <a:pt x="85" y="108"/>
                    <a:pt x="85" y="108"/>
                    <a:pt x="85" y="108"/>
                  </a:cubicBezTo>
                  <a:cubicBezTo>
                    <a:pt x="84" y="108"/>
                    <a:pt x="84" y="108"/>
                    <a:pt x="84" y="108"/>
                  </a:cubicBezTo>
                  <a:cubicBezTo>
                    <a:pt x="83" y="108"/>
                    <a:pt x="83" y="108"/>
                    <a:pt x="83" y="108"/>
                  </a:cubicBezTo>
                  <a:cubicBezTo>
                    <a:pt x="77" y="108"/>
                    <a:pt x="71" y="107"/>
                    <a:pt x="65" y="106"/>
                  </a:cubicBezTo>
                  <a:cubicBezTo>
                    <a:pt x="60" y="105"/>
                    <a:pt x="60" y="105"/>
                    <a:pt x="60" y="105"/>
                  </a:cubicBezTo>
                  <a:cubicBezTo>
                    <a:pt x="58" y="104"/>
                    <a:pt x="54" y="103"/>
                    <a:pt x="51" y="103"/>
                  </a:cubicBezTo>
                  <a:cubicBezTo>
                    <a:pt x="46" y="101"/>
                    <a:pt x="46" y="101"/>
                    <a:pt x="46" y="101"/>
                  </a:cubicBezTo>
                  <a:cubicBezTo>
                    <a:pt x="44" y="100"/>
                    <a:pt x="41" y="99"/>
                    <a:pt x="39" y="98"/>
                  </a:cubicBezTo>
                  <a:cubicBezTo>
                    <a:pt x="34" y="95"/>
                    <a:pt x="34" y="95"/>
                    <a:pt x="34" y="95"/>
                  </a:cubicBezTo>
                  <a:cubicBezTo>
                    <a:pt x="32" y="94"/>
                    <a:pt x="30" y="93"/>
                    <a:pt x="28" y="92"/>
                  </a:cubicBezTo>
                  <a:cubicBezTo>
                    <a:pt x="24" y="89"/>
                    <a:pt x="24" y="89"/>
                    <a:pt x="24" y="89"/>
                  </a:cubicBezTo>
                  <a:cubicBezTo>
                    <a:pt x="22" y="88"/>
                    <a:pt x="20" y="86"/>
                    <a:pt x="19" y="85"/>
                  </a:cubicBezTo>
                  <a:cubicBezTo>
                    <a:pt x="15" y="81"/>
                    <a:pt x="15" y="81"/>
                    <a:pt x="15" y="81"/>
                  </a:cubicBezTo>
                  <a:cubicBezTo>
                    <a:pt x="14" y="80"/>
                    <a:pt x="12" y="78"/>
                    <a:pt x="11" y="77"/>
                  </a:cubicBezTo>
                  <a:cubicBezTo>
                    <a:pt x="8" y="73"/>
                    <a:pt x="8" y="73"/>
                    <a:pt x="8" y="73"/>
                  </a:cubicBezTo>
                  <a:cubicBezTo>
                    <a:pt x="7" y="71"/>
                    <a:pt x="6" y="70"/>
                    <a:pt x="5" y="68"/>
                  </a:cubicBezTo>
                  <a:cubicBezTo>
                    <a:pt x="3" y="63"/>
                    <a:pt x="3" y="63"/>
                    <a:pt x="3" y="63"/>
                  </a:cubicBezTo>
                  <a:cubicBezTo>
                    <a:pt x="2" y="62"/>
                    <a:pt x="1" y="60"/>
                    <a:pt x="1" y="59"/>
                  </a:cubicBezTo>
                  <a:cubicBezTo>
                    <a:pt x="1" y="58"/>
                    <a:pt x="0" y="56"/>
                    <a:pt x="0" y="55"/>
                  </a:cubicBezTo>
                  <a:cubicBezTo>
                    <a:pt x="0" y="55"/>
                    <a:pt x="0" y="55"/>
                    <a:pt x="0" y="56"/>
                  </a:cubicBezTo>
                  <a:cubicBezTo>
                    <a:pt x="16" y="98"/>
                    <a:pt x="131" y="68"/>
                    <a:pt x="149" y="27"/>
                  </a:cubicBezTo>
                  <a:cubicBezTo>
                    <a:pt x="151" y="23"/>
                    <a:pt x="156" y="12"/>
                    <a:pt x="146" y="0"/>
                  </a:cubicBezTo>
                  <a:cubicBezTo>
                    <a:pt x="162" y="12"/>
                    <a:pt x="172" y="28"/>
                    <a:pt x="172" y="46"/>
                  </a:cubicBezTo>
                </a:path>
              </a:pathLst>
            </a:custGeom>
            <a:solidFill>
              <a:srgbClr val="4B1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3430" y="1131"/>
              <a:ext cx="87" cy="192"/>
            </a:xfrm>
            <a:custGeom>
              <a:avLst/>
              <a:gdLst/>
              <a:ahLst/>
              <a:cxnLst>
                <a:cxn ang="0">
                  <a:pos x="21" y="3"/>
                </a:cxn>
                <a:cxn ang="0">
                  <a:pos x="30" y="10"/>
                </a:cxn>
                <a:cxn ang="0">
                  <a:pos x="34" y="14"/>
                </a:cxn>
                <a:cxn ang="0">
                  <a:pos x="37" y="18"/>
                </a:cxn>
                <a:cxn ang="0">
                  <a:pos x="40" y="23"/>
                </a:cxn>
                <a:cxn ang="0">
                  <a:pos x="43" y="27"/>
                </a:cxn>
                <a:cxn ang="0">
                  <a:pos x="45" y="32"/>
                </a:cxn>
                <a:cxn ang="0">
                  <a:pos x="46" y="37"/>
                </a:cxn>
                <a:cxn ang="0">
                  <a:pos x="47" y="42"/>
                </a:cxn>
                <a:cxn ang="0">
                  <a:pos x="47" y="48"/>
                </a:cxn>
                <a:cxn ang="0">
                  <a:pos x="47" y="53"/>
                </a:cxn>
                <a:cxn ang="0">
                  <a:pos x="46" y="57"/>
                </a:cxn>
                <a:cxn ang="0">
                  <a:pos x="45" y="62"/>
                </a:cxn>
                <a:cxn ang="0">
                  <a:pos x="43" y="67"/>
                </a:cxn>
                <a:cxn ang="0">
                  <a:pos x="41" y="72"/>
                </a:cxn>
                <a:cxn ang="0">
                  <a:pos x="38" y="76"/>
                </a:cxn>
                <a:cxn ang="0">
                  <a:pos x="34" y="81"/>
                </a:cxn>
                <a:cxn ang="0">
                  <a:pos x="31" y="85"/>
                </a:cxn>
                <a:cxn ang="0">
                  <a:pos x="27" y="89"/>
                </a:cxn>
                <a:cxn ang="0">
                  <a:pos x="22" y="92"/>
                </a:cxn>
                <a:cxn ang="0">
                  <a:pos x="17" y="96"/>
                </a:cxn>
                <a:cxn ang="0">
                  <a:pos x="12" y="99"/>
                </a:cxn>
                <a:cxn ang="0">
                  <a:pos x="6" y="101"/>
                </a:cxn>
                <a:cxn ang="0">
                  <a:pos x="0" y="104"/>
                </a:cxn>
                <a:cxn ang="0">
                  <a:pos x="46" y="49"/>
                </a:cxn>
                <a:cxn ang="0">
                  <a:pos x="26" y="8"/>
                </a:cxn>
                <a:cxn ang="0">
                  <a:pos x="24" y="6"/>
                </a:cxn>
                <a:cxn ang="0">
                  <a:pos x="18" y="0"/>
                </a:cxn>
                <a:cxn ang="0">
                  <a:pos x="21" y="3"/>
                </a:cxn>
              </a:cxnLst>
              <a:rect l="0" t="0" r="r" b="b"/>
              <a:pathLst>
                <a:path w="47" h="104">
                  <a:moveTo>
                    <a:pt x="21" y="3"/>
                  </a:moveTo>
                  <a:cubicBezTo>
                    <a:pt x="23" y="4"/>
                    <a:pt x="26" y="6"/>
                    <a:pt x="30" y="10"/>
                  </a:cubicBezTo>
                  <a:cubicBezTo>
                    <a:pt x="34" y="14"/>
                    <a:pt x="34" y="14"/>
                    <a:pt x="34" y="14"/>
                  </a:cubicBezTo>
                  <a:cubicBezTo>
                    <a:pt x="35" y="15"/>
                    <a:pt x="37" y="17"/>
                    <a:pt x="37" y="18"/>
                  </a:cubicBezTo>
                  <a:cubicBezTo>
                    <a:pt x="40" y="23"/>
                    <a:pt x="40" y="23"/>
                    <a:pt x="40" y="23"/>
                  </a:cubicBezTo>
                  <a:cubicBezTo>
                    <a:pt x="41" y="24"/>
                    <a:pt x="42" y="26"/>
                    <a:pt x="43" y="27"/>
                  </a:cubicBezTo>
                  <a:cubicBezTo>
                    <a:pt x="45" y="32"/>
                    <a:pt x="45" y="32"/>
                    <a:pt x="45" y="32"/>
                  </a:cubicBezTo>
                  <a:cubicBezTo>
                    <a:pt x="45" y="34"/>
                    <a:pt x="46" y="36"/>
                    <a:pt x="46" y="37"/>
                  </a:cubicBezTo>
                  <a:cubicBezTo>
                    <a:pt x="47" y="42"/>
                    <a:pt x="47" y="42"/>
                    <a:pt x="47" y="42"/>
                  </a:cubicBezTo>
                  <a:cubicBezTo>
                    <a:pt x="47" y="44"/>
                    <a:pt x="47" y="46"/>
                    <a:pt x="47" y="48"/>
                  </a:cubicBezTo>
                  <a:cubicBezTo>
                    <a:pt x="47" y="53"/>
                    <a:pt x="47" y="53"/>
                    <a:pt x="47" y="53"/>
                  </a:cubicBezTo>
                  <a:cubicBezTo>
                    <a:pt x="46" y="57"/>
                    <a:pt x="46" y="57"/>
                    <a:pt x="46" y="57"/>
                  </a:cubicBezTo>
                  <a:cubicBezTo>
                    <a:pt x="45" y="62"/>
                    <a:pt x="45" y="62"/>
                    <a:pt x="45" y="62"/>
                  </a:cubicBezTo>
                  <a:cubicBezTo>
                    <a:pt x="44" y="64"/>
                    <a:pt x="44" y="66"/>
                    <a:pt x="43" y="67"/>
                  </a:cubicBezTo>
                  <a:cubicBezTo>
                    <a:pt x="41" y="72"/>
                    <a:pt x="41" y="72"/>
                    <a:pt x="41" y="72"/>
                  </a:cubicBezTo>
                  <a:cubicBezTo>
                    <a:pt x="40" y="73"/>
                    <a:pt x="39" y="75"/>
                    <a:pt x="38" y="76"/>
                  </a:cubicBezTo>
                  <a:cubicBezTo>
                    <a:pt x="34" y="81"/>
                    <a:pt x="34" y="81"/>
                    <a:pt x="34" y="81"/>
                  </a:cubicBezTo>
                  <a:cubicBezTo>
                    <a:pt x="33" y="82"/>
                    <a:pt x="32" y="84"/>
                    <a:pt x="31" y="85"/>
                  </a:cubicBezTo>
                  <a:cubicBezTo>
                    <a:pt x="27" y="89"/>
                    <a:pt x="27" y="89"/>
                    <a:pt x="27" y="89"/>
                  </a:cubicBezTo>
                  <a:cubicBezTo>
                    <a:pt x="25" y="90"/>
                    <a:pt x="23" y="91"/>
                    <a:pt x="22" y="92"/>
                  </a:cubicBezTo>
                  <a:cubicBezTo>
                    <a:pt x="17" y="96"/>
                    <a:pt x="17" y="96"/>
                    <a:pt x="17" y="96"/>
                  </a:cubicBezTo>
                  <a:cubicBezTo>
                    <a:pt x="15" y="96"/>
                    <a:pt x="13" y="98"/>
                    <a:pt x="12" y="99"/>
                  </a:cubicBezTo>
                  <a:cubicBezTo>
                    <a:pt x="6" y="101"/>
                    <a:pt x="6" y="101"/>
                    <a:pt x="6" y="101"/>
                  </a:cubicBezTo>
                  <a:cubicBezTo>
                    <a:pt x="4" y="102"/>
                    <a:pt x="2" y="103"/>
                    <a:pt x="0" y="104"/>
                  </a:cubicBezTo>
                  <a:cubicBezTo>
                    <a:pt x="27" y="94"/>
                    <a:pt x="46" y="73"/>
                    <a:pt x="46" y="49"/>
                  </a:cubicBezTo>
                  <a:cubicBezTo>
                    <a:pt x="46" y="33"/>
                    <a:pt x="38" y="19"/>
                    <a:pt x="26" y="8"/>
                  </a:cubicBezTo>
                  <a:cubicBezTo>
                    <a:pt x="25" y="7"/>
                    <a:pt x="25" y="7"/>
                    <a:pt x="24" y="6"/>
                  </a:cubicBezTo>
                  <a:cubicBezTo>
                    <a:pt x="23" y="4"/>
                    <a:pt x="22" y="3"/>
                    <a:pt x="18" y="0"/>
                  </a:cubicBezTo>
                  <a:cubicBezTo>
                    <a:pt x="19" y="1"/>
                    <a:pt x="21" y="2"/>
                    <a:pt x="21" y="3"/>
                  </a:cubicBezTo>
                </a:path>
              </a:pathLst>
            </a:custGeom>
            <a:solidFill>
              <a:srgbClr val="4314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3200" y="1146"/>
              <a:ext cx="315" cy="190"/>
            </a:xfrm>
            <a:custGeom>
              <a:avLst/>
              <a:gdLst/>
              <a:ahLst/>
              <a:cxnLst>
                <a:cxn ang="0">
                  <a:pos x="171" y="41"/>
                </a:cxn>
                <a:cxn ang="0">
                  <a:pos x="125" y="96"/>
                </a:cxn>
                <a:cxn ang="0">
                  <a:pos x="120" y="98"/>
                </a:cxn>
                <a:cxn ang="0">
                  <a:pos x="108" y="101"/>
                </a:cxn>
                <a:cxn ang="0">
                  <a:pos x="105" y="101"/>
                </a:cxn>
                <a:cxn ang="0">
                  <a:pos x="100" y="102"/>
                </a:cxn>
                <a:cxn ang="0">
                  <a:pos x="98" y="102"/>
                </a:cxn>
                <a:cxn ang="0">
                  <a:pos x="96" y="102"/>
                </a:cxn>
                <a:cxn ang="0">
                  <a:pos x="95" y="102"/>
                </a:cxn>
                <a:cxn ang="0">
                  <a:pos x="93" y="103"/>
                </a:cxn>
                <a:cxn ang="0">
                  <a:pos x="92" y="103"/>
                </a:cxn>
                <a:cxn ang="0">
                  <a:pos x="91" y="103"/>
                </a:cxn>
                <a:cxn ang="0">
                  <a:pos x="90" y="103"/>
                </a:cxn>
                <a:cxn ang="0">
                  <a:pos x="89" y="103"/>
                </a:cxn>
                <a:cxn ang="0">
                  <a:pos x="88" y="103"/>
                </a:cxn>
                <a:cxn ang="0">
                  <a:pos x="88" y="103"/>
                </a:cxn>
                <a:cxn ang="0">
                  <a:pos x="87" y="103"/>
                </a:cxn>
                <a:cxn ang="0">
                  <a:pos x="86" y="103"/>
                </a:cxn>
                <a:cxn ang="0">
                  <a:pos x="86" y="103"/>
                </a:cxn>
                <a:cxn ang="0">
                  <a:pos x="85" y="103"/>
                </a:cxn>
                <a:cxn ang="0">
                  <a:pos x="84" y="103"/>
                </a:cxn>
                <a:cxn ang="0">
                  <a:pos x="83" y="103"/>
                </a:cxn>
                <a:cxn ang="0">
                  <a:pos x="82" y="103"/>
                </a:cxn>
                <a:cxn ang="0">
                  <a:pos x="64" y="101"/>
                </a:cxn>
                <a:cxn ang="0">
                  <a:pos x="59" y="100"/>
                </a:cxn>
                <a:cxn ang="0">
                  <a:pos x="50" y="98"/>
                </a:cxn>
                <a:cxn ang="0">
                  <a:pos x="45" y="96"/>
                </a:cxn>
                <a:cxn ang="0">
                  <a:pos x="38" y="93"/>
                </a:cxn>
                <a:cxn ang="0">
                  <a:pos x="33" y="90"/>
                </a:cxn>
                <a:cxn ang="0">
                  <a:pos x="27" y="87"/>
                </a:cxn>
                <a:cxn ang="0">
                  <a:pos x="23" y="84"/>
                </a:cxn>
                <a:cxn ang="0">
                  <a:pos x="18" y="80"/>
                </a:cxn>
                <a:cxn ang="0">
                  <a:pos x="14" y="76"/>
                </a:cxn>
                <a:cxn ang="0">
                  <a:pos x="10" y="72"/>
                </a:cxn>
                <a:cxn ang="0">
                  <a:pos x="7" y="68"/>
                </a:cxn>
                <a:cxn ang="0">
                  <a:pos x="4" y="63"/>
                </a:cxn>
                <a:cxn ang="0">
                  <a:pos x="2" y="58"/>
                </a:cxn>
                <a:cxn ang="0">
                  <a:pos x="0" y="55"/>
                </a:cxn>
                <a:cxn ang="0">
                  <a:pos x="1" y="57"/>
                </a:cxn>
                <a:cxn ang="0">
                  <a:pos x="155" y="17"/>
                </a:cxn>
                <a:cxn ang="0">
                  <a:pos x="151" y="0"/>
                </a:cxn>
                <a:cxn ang="0">
                  <a:pos x="171" y="41"/>
                </a:cxn>
              </a:cxnLst>
              <a:rect l="0" t="0" r="r" b="b"/>
              <a:pathLst>
                <a:path w="171" h="103">
                  <a:moveTo>
                    <a:pt x="171" y="41"/>
                  </a:moveTo>
                  <a:cubicBezTo>
                    <a:pt x="171" y="65"/>
                    <a:pt x="152" y="86"/>
                    <a:pt x="125" y="96"/>
                  </a:cubicBezTo>
                  <a:cubicBezTo>
                    <a:pt x="123" y="96"/>
                    <a:pt x="121" y="97"/>
                    <a:pt x="120" y="98"/>
                  </a:cubicBezTo>
                  <a:cubicBezTo>
                    <a:pt x="113" y="100"/>
                    <a:pt x="113" y="100"/>
                    <a:pt x="108" y="101"/>
                  </a:cubicBezTo>
                  <a:cubicBezTo>
                    <a:pt x="105" y="101"/>
                    <a:pt x="105" y="101"/>
                    <a:pt x="105" y="101"/>
                  </a:cubicBezTo>
                  <a:cubicBezTo>
                    <a:pt x="103" y="101"/>
                    <a:pt x="102" y="102"/>
                    <a:pt x="100" y="102"/>
                  </a:cubicBezTo>
                  <a:cubicBezTo>
                    <a:pt x="98" y="102"/>
                    <a:pt x="98" y="102"/>
                    <a:pt x="98" y="102"/>
                  </a:cubicBezTo>
                  <a:cubicBezTo>
                    <a:pt x="98" y="102"/>
                    <a:pt x="97" y="102"/>
                    <a:pt x="96" y="102"/>
                  </a:cubicBezTo>
                  <a:cubicBezTo>
                    <a:pt x="95" y="102"/>
                    <a:pt x="95" y="102"/>
                    <a:pt x="95" y="102"/>
                  </a:cubicBezTo>
                  <a:cubicBezTo>
                    <a:pt x="94" y="103"/>
                    <a:pt x="94" y="103"/>
                    <a:pt x="93" y="103"/>
                  </a:cubicBezTo>
                  <a:cubicBezTo>
                    <a:pt x="92" y="103"/>
                    <a:pt x="92" y="103"/>
                    <a:pt x="92" y="103"/>
                  </a:cubicBezTo>
                  <a:cubicBezTo>
                    <a:pt x="92" y="103"/>
                    <a:pt x="91" y="103"/>
                    <a:pt x="91" y="103"/>
                  </a:cubicBezTo>
                  <a:cubicBezTo>
                    <a:pt x="90" y="103"/>
                    <a:pt x="90" y="103"/>
                    <a:pt x="90" y="103"/>
                  </a:cubicBezTo>
                  <a:cubicBezTo>
                    <a:pt x="90" y="103"/>
                    <a:pt x="89" y="103"/>
                    <a:pt x="89" y="103"/>
                  </a:cubicBezTo>
                  <a:cubicBezTo>
                    <a:pt x="88" y="103"/>
                    <a:pt x="88" y="103"/>
                    <a:pt x="88" y="103"/>
                  </a:cubicBezTo>
                  <a:cubicBezTo>
                    <a:pt x="88" y="103"/>
                    <a:pt x="88" y="103"/>
                    <a:pt x="88" y="103"/>
                  </a:cubicBezTo>
                  <a:cubicBezTo>
                    <a:pt x="87" y="103"/>
                    <a:pt x="87" y="103"/>
                    <a:pt x="87" y="103"/>
                  </a:cubicBezTo>
                  <a:cubicBezTo>
                    <a:pt x="86" y="103"/>
                    <a:pt x="86" y="103"/>
                    <a:pt x="86" y="103"/>
                  </a:cubicBezTo>
                  <a:cubicBezTo>
                    <a:pt x="86" y="103"/>
                    <a:pt x="86" y="103"/>
                    <a:pt x="86" y="103"/>
                  </a:cubicBezTo>
                  <a:cubicBezTo>
                    <a:pt x="85" y="103"/>
                    <a:pt x="85" y="103"/>
                    <a:pt x="85" y="103"/>
                  </a:cubicBezTo>
                  <a:cubicBezTo>
                    <a:pt x="84" y="103"/>
                    <a:pt x="84" y="103"/>
                    <a:pt x="84" y="103"/>
                  </a:cubicBezTo>
                  <a:cubicBezTo>
                    <a:pt x="83" y="103"/>
                    <a:pt x="83" y="103"/>
                    <a:pt x="83" y="103"/>
                  </a:cubicBezTo>
                  <a:cubicBezTo>
                    <a:pt x="82" y="103"/>
                    <a:pt x="82" y="103"/>
                    <a:pt x="82" y="103"/>
                  </a:cubicBezTo>
                  <a:cubicBezTo>
                    <a:pt x="76" y="103"/>
                    <a:pt x="70" y="102"/>
                    <a:pt x="64" y="101"/>
                  </a:cubicBezTo>
                  <a:cubicBezTo>
                    <a:pt x="59" y="100"/>
                    <a:pt x="59" y="100"/>
                    <a:pt x="59" y="100"/>
                  </a:cubicBezTo>
                  <a:cubicBezTo>
                    <a:pt x="57" y="99"/>
                    <a:pt x="53" y="98"/>
                    <a:pt x="50" y="98"/>
                  </a:cubicBezTo>
                  <a:cubicBezTo>
                    <a:pt x="45" y="96"/>
                    <a:pt x="45" y="96"/>
                    <a:pt x="45" y="96"/>
                  </a:cubicBezTo>
                  <a:cubicBezTo>
                    <a:pt x="43" y="95"/>
                    <a:pt x="40" y="94"/>
                    <a:pt x="38" y="93"/>
                  </a:cubicBezTo>
                  <a:cubicBezTo>
                    <a:pt x="33" y="90"/>
                    <a:pt x="33" y="90"/>
                    <a:pt x="33" y="90"/>
                  </a:cubicBezTo>
                  <a:cubicBezTo>
                    <a:pt x="31" y="89"/>
                    <a:pt x="29" y="88"/>
                    <a:pt x="27" y="87"/>
                  </a:cubicBezTo>
                  <a:cubicBezTo>
                    <a:pt x="23" y="84"/>
                    <a:pt x="23" y="84"/>
                    <a:pt x="23" y="84"/>
                  </a:cubicBezTo>
                  <a:cubicBezTo>
                    <a:pt x="21" y="83"/>
                    <a:pt x="19" y="81"/>
                    <a:pt x="18" y="80"/>
                  </a:cubicBezTo>
                  <a:cubicBezTo>
                    <a:pt x="14" y="76"/>
                    <a:pt x="14" y="76"/>
                    <a:pt x="14" y="76"/>
                  </a:cubicBezTo>
                  <a:cubicBezTo>
                    <a:pt x="13" y="75"/>
                    <a:pt x="11" y="73"/>
                    <a:pt x="10" y="72"/>
                  </a:cubicBezTo>
                  <a:cubicBezTo>
                    <a:pt x="7" y="68"/>
                    <a:pt x="7" y="68"/>
                    <a:pt x="7" y="68"/>
                  </a:cubicBezTo>
                  <a:cubicBezTo>
                    <a:pt x="6" y="66"/>
                    <a:pt x="5" y="65"/>
                    <a:pt x="4" y="63"/>
                  </a:cubicBezTo>
                  <a:cubicBezTo>
                    <a:pt x="2" y="58"/>
                    <a:pt x="2" y="58"/>
                    <a:pt x="2" y="58"/>
                  </a:cubicBezTo>
                  <a:cubicBezTo>
                    <a:pt x="0" y="55"/>
                    <a:pt x="0" y="55"/>
                    <a:pt x="0" y="55"/>
                  </a:cubicBezTo>
                  <a:cubicBezTo>
                    <a:pt x="1" y="57"/>
                    <a:pt x="1" y="57"/>
                    <a:pt x="1" y="57"/>
                  </a:cubicBezTo>
                  <a:cubicBezTo>
                    <a:pt x="25" y="96"/>
                    <a:pt x="147" y="64"/>
                    <a:pt x="155" y="17"/>
                  </a:cubicBezTo>
                  <a:cubicBezTo>
                    <a:pt x="156" y="9"/>
                    <a:pt x="153" y="3"/>
                    <a:pt x="151" y="0"/>
                  </a:cubicBezTo>
                  <a:cubicBezTo>
                    <a:pt x="163" y="11"/>
                    <a:pt x="171" y="25"/>
                    <a:pt x="171" y="41"/>
                  </a:cubicBezTo>
                </a:path>
              </a:pathLst>
            </a:custGeom>
            <a:solidFill>
              <a:srgbClr val="4314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3430" y="1144"/>
              <a:ext cx="87" cy="179"/>
            </a:xfrm>
            <a:custGeom>
              <a:avLst/>
              <a:gdLst/>
              <a:ahLst/>
              <a:cxnLst>
                <a:cxn ang="0">
                  <a:pos x="30" y="3"/>
                </a:cxn>
                <a:cxn ang="0">
                  <a:pos x="37" y="11"/>
                </a:cxn>
                <a:cxn ang="0">
                  <a:pos x="40" y="16"/>
                </a:cxn>
                <a:cxn ang="0">
                  <a:pos x="43" y="20"/>
                </a:cxn>
                <a:cxn ang="0">
                  <a:pos x="45" y="25"/>
                </a:cxn>
                <a:cxn ang="0">
                  <a:pos x="46" y="30"/>
                </a:cxn>
                <a:cxn ang="0">
                  <a:pos x="47" y="35"/>
                </a:cxn>
                <a:cxn ang="0">
                  <a:pos x="47" y="41"/>
                </a:cxn>
                <a:cxn ang="0">
                  <a:pos x="47" y="46"/>
                </a:cxn>
                <a:cxn ang="0">
                  <a:pos x="46" y="50"/>
                </a:cxn>
                <a:cxn ang="0">
                  <a:pos x="45" y="55"/>
                </a:cxn>
                <a:cxn ang="0">
                  <a:pos x="43" y="60"/>
                </a:cxn>
                <a:cxn ang="0">
                  <a:pos x="41" y="65"/>
                </a:cxn>
                <a:cxn ang="0">
                  <a:pos x="38" y="69"/>
                </a:cxn>
                <a:cxn ang="0">
                  <a:pos x="34" y="74"/>
                </a:cxn>
                <a:cxn ang="0">
                  <a:pos x="31" y="78"/>
                </a:cxn>
                <a:cxn ang="0">
                  <a:pos x="27" y="82"/>
                </a:cxn>
                <a:cxn ang="0">
                  <a:pos x="22" y="85"/>
                </a:cxn>
                <a:cxn ang="0">
                  <a:pos x="17" y="89"/>
                </a:cxn>
                <a:cxn ang="0">
                  <a:pos x="12" y="92"/>
                </a:cxn>
                <a:cxn ang="0">
                  <a:pos x="6" y="94"/>
                </a:cxn>
                <a:cxn ang="0">
                  <a:pos x="0" y="97"/>
                </a:cxn>
                <a:cxn ang="0">
                  <a:pos x="46" y="42"/>
                </a:cxn>
                <a:cxn ang="0">
                  <a:pos x="32" y="8"/>
                </a:cxn>
                <a:cxn ang="0">
                  <a:pos x="32" y="6"/>
                </a:cxn>
                <a:cxn ang="0">
                  <a:pos x="27" y="0"/>
                </a:cxn>
                <a:cxn ang="0">
                  <a:pos x="30" y="3"/>
                </a:cxn>
              </a:cxnLst>
              <a:rect l="0" t="0" r="r" b="b"/>
              <a:pathLst>
                <a:path w="47" h="97">
                  <a:moveTo>
                    <a:pt x="30" y="3"/>
                  </a:moveTo>
                  <a:cubicBezTo>
                    <a:pt x="32" y="4"/>
                    <a:pt x="34" y="7"/>
                    <a:pt x="37" y="11"/>
                  </a:cubicBezTo>
                  <a:cubicBezTo>
                    <a:pt x="40" y="16"/>
                    <a:pt x="40" y="16"/>
                    <a:pt x="40" y="16"/>
                  </a:cubicBezTo>
                  <a:cubicBezTo>
                    <a:pt x="41" y="17"/>
                    <a:pt x="42" y="19"/>
                    <a:pt x="43" y="20"/>
                  </a:cubicBezTo>
                  <a:cubicBezTo>
                    <a:pt x="45" y="25"/>
                    <a:pt x="45" y="25"/>
                    <a:pt x="45" y="25"/>
                  </a:cubicBezTo>
                  <a:cubicBezTo>
                    <a:pt x="45" y="27"/>
                    <a:pt x="46" y="29"/>
                    <a:pt x="46" y="30"/>
                  </a:cubicBezTo>
                  <a:cubicBezTo>
                    <a:pt x="47" y="35"/>
                    <a:pt x="47" y="35"/>
                    <a:pt x="47" y="35"/>
                  </a:cubicBezTo>
                  <a:cubicBezTo>
                    <a:pt x="47" y="37"/>
                    <a:pt x="47" y="39"/>
                    <a:pt x="47" y="41"/>
                  </a:cubicBezTo>
                  <a:cubicBezTo>
                    <a:pt x="47" y="46"/>
                    <a:pt x="47" y="46"/>
                    <a:pt x="47" y="46"/>
                  </a:cubicBezTo>
                  <a:cubicBezTo>
                    <a:pt x="46" y="50"/>
                    <a:pt x="46" y="50"/>
                    <a:pt x="46" y="50"/>
                  </a:cubicBezTo>
                  <a:cubicBezTo>
                    <a:pt x="45" y="55"/>
                    <a:pt x="45" y="55"/>
                    <a:pt x="45" y="55"/>
                  </a:cubicBezTo>
                  <a:cubicBezTo>
                    <a:pt x="44" y="57"/>
                    <a:pt x="44" y="59"/>
                    <a:pt x="43" y="60"/>
                  </a:cubicBezTo>
                  <a:cubicBezTo>
                    <a:pt x="41" y="65"/>
                    <a:pt x="41" y="65"/>
                    <a:pt x="41" y="65"/>
                  </a:cubicBezTo>
                  <a:cubicBezTo>
                    <a:pt x="40" y="66"/>
                    <a:pt x="39" y="68"/>
                    <a:pt x="38" y="69"/>
                  </a:cubicBezTo>
                  <a:cubicBezTo>
                    <a:pt x="34" y="74"/>
                    <a:pt x="34" y="74"/>
                    <a:pt x="34" y="74"/>
                  </a:cubicBezTo>
                  <a:cubicBezTo>
                    <a:pt x="33" y="75"/>
                    <a:pt x="32" y="77"/>
                    <a:pt x="31" y="78"/>
                  </a:cubicBezTo>
                  <a:cubicBezTo>
                    <a:pt x="27" y="82"/>
                    <a:pt x="27" y="82"/>
                    <a:pt x="27" y="82"/>
                  </a:cubicBezTo>
                  <a:cubicBezTo>
                    <a:pt x="25" y="83"/>
                    <a:pt x="23" y="84"/>
                    <a:pt x="22" y="85"/>
                  </a:cubicBezTo>
                  <a:cubicBezTo>
                    <a:pt x="17" y="89"/>
                    <a:pt x="17" y="89"/>
                    <a:pt x="17" y="89"/>
                  </a:cubicBezTo>
                  <a:cubicBezTo>
                    <a:pt x="15" y="89"/>
                    <a:pt x="13" y="91"/>
                    <a:pt x="12" y="92"/>
                  </a:cubicBezTo>
                  <a:cubicBezTo>
                    <a:pt x="6" y="94"/>
                    <a:pt x="6" y="94"/>
                    <a:pt x="6" y="94"/>
                  </a:cubicBezTo>
                  <a:cubicBezTo>
                    <a:pt x="4" y="95"/>
                    <a:pt x="2" y="96"/>
                    <a:pt x="0" y="97"/>
                  </a:cubicBezTo>
                  <a:cubicBezTo>
                    <a:pt x="27" y="87"/>
                    <a:pt x="46" y="66"/>
                    <a:pt x="46" y="42"/>
                  </a:cubicBezTo>
                  <a:cubicBezTo>
                    <a:pt x="46" y="29"/>
                    <a:pt x="41" y="18"/>
                    <a:pt x="32" y="8"/>
                  </a:cubicBezTo>
                  <a:cubicBezTo>
                    <a:pt x="32" y="7"/>
                    <a:pt x="32" y="6"/>
                    <a:pt x="32" y="6"/>
                  </a:cubicBezTo>
                  <a:cubicBezTo>
                    <a:pt x="30" y="3"/>
                    <a:pt x="30" y="2"/>
                    <a:pt x="27" y="0"/>
                  </a:cubicBezTo>
                  <a:cubicBezTo>
                    <a:pt x="28" y="1"/>
                    <a:pt x="29" y="2"/>
                    <a:pt x="30" y="3"/>
                  </a:cubicBezTo>
                </a:path>
              </a:pathLst>
            </a:custGeom>
            <a:solidFill>
              <a:srgbClr val="3B12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3207" y="1159"/>
              <a:ext cx="308" cy="177"/>
            </a:xfrm>
            <a:custGeom>
              <a:avLst/>
              <a:gdLst/>
              <a:ahLst/>
              <a:cxnLst>
                <a:cxn ang="0">
                  <a:pos x="167" y="34"/>
                </a:cxn>
                <a:cxn ang="0">
                  <a:pos x="121" y="89"/>
                </a:cxn>
                <a:cxn ang="0">
                  <a:pos x="116" y="91"/>
                </a:cxn>
                <a:cxn ang="0">
                  <a:pos x="104" y="94"/>
                </a:cxn>
                <a:cxn ang="0">
                  <a:pos x="101" y="94"/>
                </a:cxn>
                <a:cxn ang="0">
                  <a:pos x="96" y="95"/>
                </a:cxn>
                <a:cxn ang="0">
                  <a:pos x="94" y="95"/>
                </a:cxn>
                <a:cxn ang="0">
                  <a:pos x="92" y="95"/>
                </a:cxn>
                <a:cxn ang="0">
                  <a:pos x="91" y="95"/>
                </a:cxn>
                <a:cxn ang="0">
                  <a:pos x="89" y="96"/>
                </a:cxn>
                <a:cxn ang="0">
                  <a:pos x="88" y="96"/>
                </a:cxn>
                <a:cxn ang="0">
                  <a:pos x="87" y="96"/>
                </a:cxn>
                <a:cxn ang="0">
                  <a:pos x="86" y="96"/>
                </a:cxn>
                <a:cxn ang="0">
                  <a:pos x="85" y="96"/>
                </a:cxn>
                <a:cxn ang="0">
                  <a:pos x="84" y="96"/>
                </a:cxn>
                <a:cxn ang="0">
                  <a:pos x="84" y="96"/>
                </a:cxn>
                <a:cxn ang="0">
                  <a:pos x="83" y="96"/>
                </a:cxn>
                <a:cxn ang="0">
                  <a:pos x="82" y="96"/>
                </a:cxn>
                <a:cxn ang="0">
                  <a:pos x="82" y="96"/>
                </a:cxn>
                <a:cxn ang="0">
                  <a:pos x="81" y="96"/>
                </a:cxn>
                <a:cxn ang="0">
                  <a:pos x="80" y="96"/>
                </a:cxn>
                <a:cxn ang="0">
                  <a:pos x="79" y="96"/>
                </a:cxn>
                <a:cxn ang="0">
                  <a:pos x="78" y="96"/>
                </a:cxn>
                <a:cxn ang="0">
                  <a:pos x="60" y="94"/>
                </a:cxn>
                <a:cxn ang="0">
                  <a:pos x="55" y="93"/>
                </a:cxn>
                <a:cxn ang="0">
                  <a:pos x="46" y="91"/>
                </a:cxn>
                <a:cxn ang="0">
                  <a:pos x="41" y="89"/>
                </a:cxn>
                <a:cxn ang="0">
                  <a:pos x="34" y="86"/>
                </a:cxn>
                <a:cxn ang="0">
                  <a:pos x="29" y="83"/>
                </a:cxn>
                <a:cxn ang="0">
                  <a:pos x="23" y="80"/>
                </a:cxn>
                <a:cxn ang="0">
                  <a:pos x="19" y="77"/>
                </a:cxn>
                <a:cxn ang="0">
                  <a:pos x="14" y="73"/>
                </a:cxn>
                <a:cxn ang="0">
                  <a:pos x="10" y="69"/>
                </a:cxn>
                <a:cxn ang="0">
                  <a:pos x="6" y="65"/>
                </a:cxn>
                <a:cxn ang="0">
                  <a:pos x="3" y="61"/>
                </a:cxn>
                <a:cxn ang="0">
                  <a:pos x="0" y="56"/>
                </a:cxn>
                <a:cxn ang="0">
                  <a:pos x="1" y="58"/>
                </a:cxn>
                <a:cxn ang="0">
                  <a:pos x="75" y="69"/>
                </a:cxn>
                <a:cxn ang="0">
                  <a:pos x="156" y="13"/>
                </a:cxn>
                <a:cxn ang="0">
                  <a:pos x="153" y="0"/>
                </a:cxn>
                <a:cxn ang="0">
                  <a:pos x="167" y="34"/>
                </a:cxn>
              </a:cxnLst>
              <a:rect l="0" t="0" r="r" b="b"/>
              <a:pathLst>
                <a:path w="167" h="96">
                  <a:moveTo>
                    <a:pt x="167" y="34"/>
                  </a:moveTo>
                  <a:cubicBezTo>
                    <a:pt x="167" y="58"/>
                    <a:pt x="148" y="79"/>
                    <a:pt x="121" y="89"/>
                  </a:cubicBezTo>
                  <a:cubicBezTo>
                    <a:pt x="119" y="89"/>
                    <a:pt x="117" y="90"/>
                    <a:pt x="116" y="91"/>
                  </a:cubicBezTo>
                  <a:cubicBezTo>
                    <a:pt x="109" y="93"/>
                    <a:pt x="109" y="93"/>
                    <a:pt x="104" y="94"/>
                  </a:cubicBezTo>
                  <a:cubicBezTo>
                    <a:pt x="101" y="94"/>
                    <a:pt x="101" y="94"/>
                    <a:pt x="101" y="94"/>
                  </a:cubicBezTo>
                  <a:cubicBezTo>
                    <a:pt x="99" y="94"/>
                    <a:pt x="98" y="95"/>
                    <a:pt x="96" y="95"/>
                  </a:cubicBezTo>
                  <a:cubicBezTo>
                    <a:pt x="94" y="95"/>
                    <a:pt x="94" y="95"/>
                    <a:pt x="94" y="95"/>
                  </a:cubicBezTo>
                  <a:cubicBezTo>
                    <a:pt x="94" y="95"/>
                    <a:pt x="93" y="95"/>
                    <a:pt x="92" y="95"/>
                  </a:cubicBezTo>
                  <a:cubicBezTo>
                    <a:pt x="91" y="95"/>
                    <a:pt x="91" y="95"/>
                    <a:pt x="91" y="95"/>
                  </a:cubicBezTo>
                  <a:cubicBezTo>
                    <a:pt x="90" y="96"/>
                    <a:pt x="90" y="96"/>
                    <a:pt x="89" y="96"/>
                  </a:cubicBezTo>
                  <a:cubicBezTo>
                    <a:pt x="88" y="96"/>
                    <a:pt x="88" y="96"/>
                    <a:pt x="88" y="96"/>
                  </a:cubicBezTo>
                  <a:cubicBezTo>
                    <a:pt x="88" y="96"/>
                    <a:pt x="87" y="96"/>
                    <a:pt x="87" y="96"/>
                  </a:cubicBezTo>
                  <a:cubicBezTo>
                    <a:pt x="86" y="96"/>
                    <a:pt x="86" y="96"/>
                    <a:pt x="86" y="96"/>
                  </a:cubicBezTo>
                  <a:cubicBezTo>
                    <a:pt x="86" y="96"/>
                    <a:pt x="85" y="96"/>
                    <a:pt x="85" y="96"/>
                  </a:cubicBezTo>
                  <a:cubicBezTo>
                    <a:pt x="84" y="96"/>
                    <a:pt x="84" y="96"/>
                    <a:pt x="84" y="96"/>
                  </a:cubicBezTo>
                  <a:cubicBezTo>
                    <a:pt x="84" y="96"/>
                    <a:pt x="84" y="96"/>
                    <a:pt x="84" y="96"/>
                  </a:cubicBezTo>
                  <a:cubicBezTo>
                    <a:pt x="83" y="96"/>
                    <a:pt x="83" y="96"/>
                    <a:pt x="83" y="96"/>
                  </a:cubicBezTo>
                  <a:cubicBezTo>
                    <a:pt x="82" y="96"/>
                    <a:pt x="82" y="96"/>
                    <a:pt x="82" y="96"/>
                  </a:cubicBezTo>
                  <a:cubicBezTo>
                    <a:pt x="82" y="96"/>
                    <a:pt x="82" y="96"/>
                    <a:pt x="82" y="96"/>
                  </a:cubicBezTo>
                  <a:cubicBezTo>
                    <a:pt x="81" y="96"/>
                    <a:pt x="81" y="96"/>
                    <a:pt x="81" y="96"/>
                  </a:cubicBezTo>
                  <a:cubicBezTo>
                    <a:pt x="80" y="96"/>
                    <a:pt x="80" y="96"/>
                    <a:pt x="80" y="96"/>
                  </a:cubicBezTo>
                  <a:cubicBezTo>
                    <a:pt x="79" y="96"/>
                    <a:pt x="79" y="96"/>
                    <a:pt x="79" y="96"/>
                  </a:cubicBezTo>
                  <a:cubicBezTo>
                    <a:pt x="78" y="96"/>
                    <a:pt x="78" y="96"/>
                    <a:pt x="78" y="96"/>
                  </a:cubicBezTo>
                  <a:cubicBezTo>
                    <a:pt x="72" y="96"/>
                    <a:pt x="66" y="95"/>
                    <a:pt x="60" y="94"/>
                  </a:cubicBezTo>
                  <a:cubicBezTo>
                    <a:pt x="55" y="93"/>
                    <a:pt x="55" y="93"/>
                    <a:pt x="55" y="93"/>
                  </a:cubicBezTo>
                  <a:cubicBezTo>
                    <a:pt x="53" y="92"/>
                    <a:pt x="49" y="91"/>
                    <a:pt x="46" y="91"/>
                  </a:cubicBezTo>
                  <a:cubicBezTo>
                    <a:pt x="41" y="89"/>
                    <a:pt x="41" y="89"/>
                    <a:pt x="41" y="89"/>
                  </a:cubicBezTo>
                  <a:cubicBezTo>
                    <a:pt x="39" y="88"/>
                    <a:pt x="36" y="87"/>
                    <a:pt x="34" y="86"/>
                  </a:cubicBezTo>
                  <a:cubicBezTo>
                    <a:pt x="29" y="83"/>
                    <a:pt x="29" y="83"/>
                    <a:pt x="29" y="83"/>
                  </a:cubicBezTo>
                  <a:cubicBezTo>
                    <a:pt x="27" y="82"/>
                    <a:pt x="25" y="81"/>
                    <a:pt x="23" y="80"/>
                  </a:cubicBezTo>
                  <a:cubicBezTo>
                    <a:pt x="19" y="77"/>
                    <a:pt x="19" y="77"/>
                    <a:pt x="19" y="77"/>
                  </a:cubicBezTo>
                  <a:cubicBezTo>
                    <a:pt x="17" y="76"/>
                    <a:pt x="15" y="74"/>
                    <a:pt x="14" y="73"/>
                  </a:cubicBezTo>
                  <a:cubicBezTo>
                    <a:pt x="10" y="69"/>
                    <a:pt x="10" y="69"/>
                    <a:pt x="10" y="69"/>
                  </a:cubicBezTo>
                  <a:cubicBezTo>
                    <a:pt x="9" y="68"/>
                    <a:pt x="7" y="66"/>
                    <a:pt x="6" y="65"/>
                  </a:cubicBezTo>
                  <a:cubicBezTo>
                    <a:pt x="3" y="61"/>
                    <a:pt x="3" y="61"/>
                    <a:pt x="3" y="61"/>
                  </a:cubicBezTo>
                  <a:cubicBezTo>
                    <a:pt x="2" y="59"/>
                    <a:pt x="1" y="58"/>
                    <a:pt x="0" y="56"/>
                  </a:cubicBezTo>
                  <a:cubicBezTo>
                    <a:pt x="1" y="58"/>
                    <a:pt x="1" y="58"/>
                    <a:pt x="1" y="58"/>
                  </a:cubicBezTo>
                  <a:cubicBezTo>
                    <a:pt x="24" y="82"/>
                    <a:pt x="74" y="69"/>
                    <a:pt x="75" y="69"/>
                  </a:cubicBezTo>
                  <a:cubicBezTo>
                    <a:pt x="140" y="50"/>
                    <a:pt x="155" y="28"/>
                    <a:pt x="156" y="13"/>
                  </a:cubicBezTo>
                  <a:cubicBezTo>
                    <a:pt x="156" y="13"/>
                    <a:pt x="156" y="5"/>
                    <a:pt x="153" y="0"/>
                  </a:cubicBezTo>
                  <a:cubicBezTo>
                    <a:pt x="162" y="10"/>
                    <a:pt x="167" y="21"/>
                    <a:pt x="167" y="34"/>
                  </a:cubicBezTo>
                </a:path>
              </a:pathLst>
            </a:custGeom>
            <a:solidFill>
              <a:srgbClr val="3B12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3187" y="1096"/>
              <a:ext cx="265" cy="161"/>
            </a:xfrm>
            <a:custGeom>
              <a:avLst/>
              <a:gdLst/>
              <a:ahLst/>
              <a:cxnLst>
                <a:cxn ang="0">
                  <a:pos x="124" y="21"/>
                </a:cxn>
                <a:cxn ang="0">
                  <a:pos x="30" y="77"/>
                </a:cxn>
                <a:cxn ang="0">
                  <a:pos x="10" y="45"/>
                </a:cxn>
                <a:cxn ang="0">
                  <a:pos x="13" y="40"/>
                </a:cxn>
                <a:cxn ang="0">
                  <a:pos x="15" y="37"/>
                </a:cxn>
                <a:cxn ang="0">
                  <a:pos x="18" y="33"/>
                </a:cxn>
                <a:cxn ang="0">
                  <a:pos x="22" y="29"/>
                </a:cxn>
                <a:cxn ang="0">
                  <a:pos x="26" y="25"/>
                </a:cxn>
                <a:cxn ang="0">
                  <a:pos x="31" y="22"/>
                </a:cxn>
                <a:cxn ang="0">
                  <a:pos x="36" y="18"/>
                </a:cxn>
                <a:cxn ang="0">
                  <a:pos x="41" y="15"/>
                </a:cxn>
                <a:cxn ang="0">
                  <a:pos x="46" y="13"/>
                </a:cxn>
                <a:cxn ang="0">
                  <a:pos x="52" y="10"/>
                </a:cxn>
                <a:cxn ang="0">
                  <a:pos x="57" y="8"/>
                </a:cxn>
                <a:cxn ang="0">
                  <a:pos x="68" y="6"/>
                </a:cxn>
                <a:cxn ang="0">
                  <a:pos x="73" y="5"/>
                </a:cxn>
                <a:cxn ang="0">
                  <a:pos x="124" y="21"/>
                </a:cxn>
              </a:cxnLst>
              <a:rect l="0" t="0" r="r" b="b"/>
              <a:pathLst>
                <a:path w="144" h="87">
                  <a:moveTo>
                    <a:pt x="124" y="21"/>
                  </a:moveTo>
                  <a:cubicBezTo>
                    <a:pt x="144" y="52"/>
                    <a:pt x="75" y="87"/>
                    <a:pt x="30" y="77"/>
                  </a:cubicBezTo>
                  <a:cubicBezTo>
                    <a:pt x="0" y="71"/>
                    <a:pt x="7" y="51"/>
                    <a:pt x="10" y="45"/>
                  </a:cubicBezTo>
                  <a:cubicBezTo>
                    <a:pt x="13" y="40"/>
                    <a:pt x="13" y="40"/>
                    <a:pt x="13" y="40"/>
                  </a:cubicBezTo>
                  <a:cubicBezTo>
                    <a:pt x="15" y="37"/>
                    <a:pt x="15" y="37"/>
                    <a:pt x="15" y="37"/>
                  </a:cubicBezTo>
                  <a:cubicBezTo>
                    <a:pt x="18" y="33"/>
                    <a:pt x="18" y="33"/>
                    <a:pt x="18" y="33"/>
                  </a:cubicBezTo>
                  <a:cubicBezTo>
                    <a:pt x="19" y="32"/>
                    <a:pt x="21" y="30"/>
                    <a:pt x="22" y="29"/>
                  </a:cubicBezTo>
                  <a:cubicBezTo>
                    <a:pt x="26" y="25"/>
                    <a:pt x="26" y="25"/>
                    <a:pt x="26" y="25"/>
                  </a:cubicBezTo>
                  <a:cubicBezTo>
                    <a:pt x="27" y="24"/>
                    <a:pt x="29" y="23"/>
                    <a:pt x="31" y="22"/>
                  </a:cubicBezTo>
                  <a:cubicBezTo>
                    <a:pt x="36" y="18"/>
                    <a:pt x="36" y="18"/>
                    <a:pt x="36" y="18"/>
                  </a:cubicBezTo>
                  <a:cubicBezTo>
                    <a:pt x="37" y="17"/>
                    <a:pt x="39" y="16"/>
                    <a:pt x="41" y="15"/>
                  </a:cubicBezTo>
                  <a:cubicBezTo>
                    <a:pt x="46" y="13"/>
                    <a:pt x="46" y="13"/>
                    <a:pt x="46" y="13"/>
                  </a:cubicBezTo>
                  <a:cubicBezTo>
                    <a:pt x="48" y="12"/>
                    <a:pt x="50" y="11"/>
                    <a:pt x="52" y="10"/>
                  </a:cubicBezTo>
                  <a:cubicBezTo>
                    <a:pt x="57" y="8"/>
                    <a:pt x="57" y="8"/>
                    <a:pt x="57" y="8"/>
                  </a:cubicBezTo>
                  <a:cubicBezTo>
                    <a:pt x="64" y="6"/>
                    <a:pt x="64" y="6"/>
                    <a:pt x="68" y="6"/>
                  </a:cubicBezTo>
                  <a:cubicBezTo>
                    <a:pt x="73" y="5"/>
                    <a:pt x="73" y="5"/>
                    <a:pt x="73" y="5"/>
                  </a:cubicBezTo>
                  <a:cubicBezTo>
                    <a:pt x="109" y="0"/>
                    <a:pt x="121" y="16"/>
                    <a:pt x="124" y="21"/>
                  </a:cubicBezTo>
                </a:path>
              </a:pathLst>
            </a:custGeom>
            <a:solidFill>
              <a:srgbClr val="8D2B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3187" y="1091"/>
              <a:ext cx="256" cy="160"/>
            </a:xfrm>
            <a:custGeom>
              <a:avLst/>
              <a:gdLst/>
              <a:ahLst/>
              <a:cxnLst>
                <a:cxn ang="0">
                  <a:pos x="121" y="25"/>
                </a:cxn>
                <a:cxn ang="0">
                  <a:pos x="22" y="76"/>
                </a:cxn>
                <a:cxn ang="0">
                  <a:pos x="12" y="44"/>
                </a:cxn>
                <a:cxn ang="0">
                  <a:pos x="18" y="36"/>
                </a:cxn>
                <a:cxn ang="0">
                  <a:pos x="22" y="32"/>
                </a:cxn>
                <a:cxn ang="0">
                  <a:pos x="26" y="28"/>
                </a:cxn>
                <a:cxn ang="0">
                  <a:pos x="31" y="25"/>
                </a:cxn>
                <a:cxn ang="0">
                  <a:pos x="36" y="21"/>
                </a:cxn>
                <a:cxn ang="0">
                  <a:pos x="41" y="18"/>
                </a:cxn>
                <a:cxn ang="0">
                  <a:pos x="46" y="16"/>
                </a:cxn>
                <a:cxn ang="0">
                  <a:pos x="52" y="13"/>
                </a:cxn>
                <a:cxn ang="0">
                  <a:pos x="62" y="10"/>
                </a:cxn>
                <a:cxn ang="0">
                  <a:pos x="121" y="25"/>
                </a:cxn>
              </a:cxnLst>
              <a:rect l="0" t="0" r="r" b="b"/>
              <a:pathLst>
                <a:path w="139" h="87">
                  <a:moveTo>
                    <a:pt x="121" y="25"/>
                  </a:moveTo>
                  <a:cubicBezTo>
                    <a:pt x="139" y="68"/>
                    <a:pt x="51" y="87"/>
                    <a:pt x="22" y="76"/>
                  </a:cubicBezTo>
                  <a:cubicBezTo>
                    <a:pt x="17" y="74"/>
                    <a:pt x="0" y="65"/>
                    <a:pt x="12" y="44"/>
                  </a:cubicBezTo>
                  <a:cubicBezTo>
                    <a:pt x="14" y="41"/>
                    <a:pt x="16" y="38"/>
                    <a:pt x="18" y="36"/>
                  </a:cubicBezTo>
                  <a:cubicBezTo>
                    <a:pt x="19" y="35"/>
                    <a:pt x="21" y="33"/>
                    <a:pt x="22" y="32"/>
                  </a:cubicBezTo>
                  <a:cubicBezTo>
                    <a:pt x="26" y="28"/>
                    <a:pt x="26" y="28"/>
                    <a:pt x="26" y="28"/>
                  </a:cubicBezTo>
                  <a:cubicBezTo>
                    <a:pt x="27" y="27"/>
                    <a:pt x="29" y="26"/>
                    <a:pt x="31" y="25"/>
                  </a:cubicBezTo>
                  <a:cubicBezTo>
                    <a:pt x="36" y="21"/>
                    <a:pt x="36" y="21"/>
                    <a:pt x="36" y="21"/>
                  </a:cubicBezTo>
                  <a:cubicBezTo>
                    <a:pt x="37" y="20"/>
                    <a:pt x="39" y="19"/>
                    <a:pt x="41" y="18"/>
                  </a:cubicBezTo>
                  <a:cubicBezTo>
                    <a:pt x="46" y="16"/>
                    <a:pt x="46" y="16"/>
                    <a:pt x="46" y="16"/>
                  </a:cubicBezTo>
                  <a:cubicBezTo>
                    <a:pt x="48" y="15"/>
                    <a:pt x="50" y="14"/>
                    <a:pt x="52" y="13"/>
                  </a:cubicBezTo>
                  <a:cubicBezTo>
                    <a:pt x="55" y="12"/>
                    <a:pt x="59" y="11"/>
                    <a:pt x="62" y="10"/>
                  </a:cubicBezTo>
                  <a:cubicBezTo>
                    <a:pt x="102" y="0"/>
                    <a:pt x="119" y="20"/>
                    <a:pt x="121" y="25"/>
                  </a:cubicBezTo>
                </a:path>
              </a:pathLst>
            </a:custGeom>
            <a:solidFill>
              <a:srgbClr val="952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3194" y="1083"/>
              <a:ext cx="216" cy="172"/>
            </a:xfrm>
            <a:custGeom>
              <a:avLst/>
              <a:gdLst/>
              <a:ahLst/>
              <a:cxnLst>
                <a:cxn ang="0">
                  <a:pos x="116" y="39"/>
                </a:cxn>
                <a:cxn ang="0">
                  <a:pos x="9" y="72"/>
                </a:cxn>
                <a:cxn ang="0">
                  <a:pos x="14" y="41"/>
                </a:cxn>
                <a:cxn ang="0">
                  <a:pos x="17" y="37"/>
                </a:cxn>
                <a:cxn ang="0">
                  <a:pos x="18" y="36"/>
                </a:cxn>
                <a:cxn ang="0">
                  <a:pos x="22" y="32"/>
                </a:cxn>
                <a:cxn ang="0">
                  <a:pos x="27" y="29"/>
                </a:cxn>
                <a:cxn ang="0">
                  <a:pos x="32" y="25"/>
                </a:cxn>
                <a:cxn ang="0">
                  <a:pos x="37" y="22"/>
                </a:cxn>
                <a:cxn ang="0">
                  <a:pos x="45" y="18"/>
                </a:cxn>
                <a:cxn ang="0">
                  <a:pos x="116" y="39"/>
                </a:cxn>
              </a:cxnLst>
              <a:rect l="0" t="0" r="r" b="b"/>
              <a:pathLst>
                <a:path w="117" h="93">
                  <a:moveTo>
                    <a:pt x="116" y="39"/>
                  </a:moveTo>
                  <a:cubicBezTo>
                    <a:pt x="117" y="74"/>
                    <a:pt x="29" y="93"/>
                    <a:pt x="9" y="72"/>
                  </a:cubicBezTo>
                  <a:cubicBezTo>
                    <a:pt x="0" y="62"/>
                    <a:pt x="6" y="49"/>
                    <a:pt x="14" y="41"/>
                  </a:cubicBezTo>
                  <a:cubicBezTo>
                    <a:pt x="17" y="37"/>
                    <a:pt x="17" y="37"/>
                    <a:pt x="17" y="37"/>
                  </a:cubicBezTo>
                  <a:cubicBezTo>
                    <a:pt x="18" y="36"/>
                    <a:pt x="18" y="36"/>
                    <a:pt x="18" y="36"/>
                  </a:cubicBezTo>
                  <a:cubicBezTo>
                    <a:pt x="22" y="32"/>
                    <a:pt x="22" y="32"/>
                    <a:pt x="22" y="32"/>
                  </a:cubicBezTo>
                  <a:cubicBezTo>
                    <a:pt x="23" y="31"/>
                    <a:pt x="25" y="30"/>
                    <a:pt x="27" y="29"/>
                  </a:cubicBezTo>
                  <a:cubicBezTo>
                    <a:pt x="32" y="25"/>
                    <a:pt x="32" y="25"/>
                    <a:pt x="32" y="25"/>
                  </a:cubicBezTo>
                  <a:cubicBezTo>
                    <a:pt x="33" y="24"/>
                    <a:pt x="35" y="23"/>
                    <a:pt x="37" y="22"/>
                  </a:cubicBezTo>
                  <a:cubicBezTo>
                    <a:pt x="39" y="21"/>
                    <a:pt x="43" y="20"/>
                    <a:pt x="45" y="18"/>
                  </a:cubicBezTo>
                  <a:cubicBezTo>
                    <a:pt x="94" y="0"/>
                    <a:pt x="116" y="26"/>
                    <a:pt x="116" y="39"/>
                  </a:cubicBezTo>
                </a:path>
              </a:pathLst>
            </a:custGeom>
            <a:solidFill>
              <a:srgbClr val="9D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3181" y="1105"/>
              <a:ext cx="220" cy="133"/>
            </a:xfrm>
            <a:custGeom>
              <a:avLst/>
              <a:gdLst/>
              <a:ahLst/>
              <a:cxnLst>
                <a:cxn ang="0">
                  <a:pos x="119" y="27"/>
                </a:cxn>
                <a:cxn ang="0">
                  <a:pos x="69" y="65"/>
                </a:cxn>
                <a:cxn ang="0">
                  <a:pos x="17" y="58"/>
                </a:cxn>
                <a:cxn ang="0">
                  <a:pos x="82" y="1"/>
                </a:cxn>
                <a:cxn ang="0">
                  <a:pos x="119" y="27"/>
                </a:cxn>
              </a:cxnLst>
              <a:rect l="0" t="0" r="r" b="b"/>
              <a:pathLst>
                <a:path w="119" h="72">
                  <a:moveTo>
                    <a:pt x="119" y="27"/>
                  </a:moveTo>
                  <a:cubicBezTo>
                    <a:pt x="119" y="50"/>
                    <a:pt x="85" y="60"/>
                    <a:pt x="69" y="65"/>
                  </a:cubicBezTo>
                  <a:cubicBezTo>
                    <a:pt x="59" y="68"/>
                    <a:pt x="29" y="72"/>
                    <a:pt x="17" y="58"/>
                  </a:cubicBezTo>
                  <a:cubicBezTo>
                    <a:pt x="0" y="39"/>
                    <a:pt x="39" y="0"/>
                    <a:pt x="82" y="1"/>
                  </a:cubicBezTo>
                  <a:cubicBezTo>
                    <a:pt x="102" y="2"/>
                    <a:pt x="119" y="13"/>
                    <a:pt x="119" y="27"/>
                  </a:cubicBezTo>
                </a:path>
              </a:pathLst>
            </a:custGeom>
            <a:solidFill>
              <a:srgbClr val="A53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3185" y="1102"/>
              <a:ext cx="210" cy="151"/>
            </a:xfrm>
            <a:custGeom>
              <a:avLst/>
              <a:gdLst/>
              <a:ahLst/>
              <a:cxnLst>
                <a:cxn ang="0">
                  <a:pos x="113" y="29"/>
                </a:cxn>
                <a:cxn ang="0">
                  <a:pos x="15" y="57"/>
                </a:cxn>
                <a:cxn ang="0">
                  <a:pos x="81" y="5"/>
                </a:cxn>
                <a:cxn ang="0">
                  <a:pos x="113" y="29"/>
                </a:cxn>
              </a:cxnLst>
              <a:rect l="0" t="0" r="r" b="b"/>
              <a:pathLst>
                <a:path w="114" h="82">
                  <a:moveTo>
                    <a:pt x="113" y="29"/>
                  </a:moveTo>
                  <a:cubicBezTo>
                    <a:pt x="114" y="59"/>
                    <a:pt x="35" y="82"/>
                    <a:pt x="15" y="57"/>
                  </a:cubicBezTo>
                  <a:cubicBezTo>
                    <a:pt x="0" y="39"/>
                    <a:pt x="41" y="0"/>
                    <a:pt x="81" y="5"/>
                  </a:cubicBezTo>
                  <a:cubicBezTo>
                    <a:pt x="99" y="6"/>
                    <a:pt x="112" y="17"/>
                    <a:pt x="113" y="29"/>
                  </a:cubicBezTo>
                </a:path>
              </a:pathLst>
            </a:custGeom>
            <a:solidFill>
              <a:srgbClr val="AD3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3194" y="1091"/>
              <a:ext cx="205" cy="145"/>
            </a:xfrm>
            <a:custGeom>
              <a:avLst/>
              <a:gdLst/>
              <a:ahLst/>
              <a:cxnLst>
                <a:cxn ang="0">
                  <a:pos x="100" y="47"/>
                </a:cxn>
                <a:cxn ang="0">
                  <a:pos x="9" y="58"/>
                </a:cxn>
                <a:cxn ang="0">
                  <a:pos x="88" y="16"/>
                </a:cxn>
                <a:cxn ang="0">
                  <a:pos x="100" y="47"/>
                </a:cxn>
              </a:cxnLst>
              <a:rect l="0" t="0" r="r" b="b"/>
              <a:pathLst>
                <a:path w="111" h="79">
                  <a:moveTo>
                    <a:pt x="100" y="47"/>
                  </a:moveTo>
                  <a:cubicBezTo>
                    <a:pt x="84" y="72"/>
                    <a:pt x="16" y="79"/>
                    <a:pt x="9" y="58"/>
                  </a:cubicBezTo>
                  <a:cubicBezTo>
                    <a:pt x="0" y="31"/>
                    <a:pt x="58" y="0"/>
                    <a:pt x="88" y="16"/>
                  </a:cubicBezTo>
                  <a:cubicBezTo>
                    <a:pt x="111" y="28"/>
                    <a:pt x="101" y="46"/>
                    <a:pt x="100" y="47"/>
                  </a:cubicBezTo>
                </a:path>
              </a:pathLst>
            </a:custGeom>
            <a:solidFill>
              <a:srgbClr val="B63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3194" y="1096"/>
              <a:ext cx="188" cy="133"/>
            </a:xfrm>
            <a:custGeom>
              <a:avLst/>
              <a:gdLst/>
              <a:ahLst/>
              <a:cxnLst>
                <a:cxn ang="0">
                  <a:pos x="97" y="37"/>
                </a:cxn>
                <a:cxn ang="0">
                  <a:pos x="81" y="56"/>
                </a:cxn>
                <a:cxn ang="0">
                  <a:pos x="62" y="63"/>
                </a:cxn>
                <a:cxn ang="0">
                  <a:pos x="11" y="55"/>
                </a:cxn>
                <a:cxn ang="0">
                  <a:pos x="85" y="14"/>
                </a:cxn>
                <a:cxn ang="0">
                  <a:pos x="97" y="37"/>
                </a:cxn>
              </a:cxnLst>
              <a:rect l="0" t="0" r="r" b="b"/>
              <a:pathLst>
                <a:path w="102" h="72">
                  <a:moveTo>
                    <a:pt x="97" y="37"/>
                  </a:moveTo>
                  <a:cubicBezTo>
                    <a:pt x="95" y="46"/>
                    <a:pt x="95" y="46"/>
                    <a:pt x="81" y="56"/>
                  </a:cubicBezTo>
                  <a:cubicBezTo>
                    <a:pt x="75" y="60"/>
                    <a:pt x="63" y="63"/>
                    <a:pt x="62" y="63"/>
                  </a:cubicBezTo>
                  <a:cubicBezTo>
                    <a:pt x="18" y="72"/>
                    <a:pt x="11" y="55"/>
                    <a:pt x="11" y="55"/>
                  </a:cubicBezTo>
                  <a:cubicBezTo>
                    <a:pt x="0" y="26"/>
                    <a:pt x="60" y="0"/>
                    <a:pt x="85" y="14"/>
                  </a:cubicBezTo>
                  <a:cubicBezTo>
                    <a:pt x="90" y="18"/>
                    <a:pt x="102" y="24"/>
                    <a:pt x="97" y="37"/>
                  </a:cubicBezTo>
                </a:path>
              </a:pathLst>
            </a:custGeom>
            <a:solidFill>
              <a:srgbClr val="BE39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3207" y="1096"/>
              <a:ext cx="160" cy="120"/>
            </a:xfrm>
            <a:custGeom>
              <a:avLst/>
              <a:gdLst/>
              <a:ahLst/>
              <a:cxnLst>
                <a:cxn ang="0">
                  <a:pos x="83" y="45"/>
                </a:cxn>
                <a:cxn ang="0">
                  <a:pos x="39" y="63"/>
                </a:cxn>
                <a:cxn ang="0">
                  <a:pos x="5" y="51"/>
                </a:cxn>
                <a:cxn ang="0">
                  <a:pos x="77" y="18"/>
                </a:cxn>
                <a:cxn ang="0">
                  <a:pos x="87" y="32"/>
                </a:cxn>
                <a:cxn ang="0">
                  <a:pos x="83" y="45"/>
                </a:cxn>
              </a:cxnLst>
              <a:rect l="0" t="0" r="r" b="b"/>
              <a:pathLst>
                <a:path w="87" h="65">
                  <a:moveTo>
                    <a:pt x="83" y="45"/>
                  </a:moveTo>
                  <a:cubicBezTo>
                    <a:pt x="83" y="45"/>
                    <a:pt x="71" y="60"/>
                    <a:pt x="39" y="63"/>
                  </a:cubicBezTo>
                  <a:cubicBezTo>
                    <a:pt x="21" y="65"/>
                    <a:pt x="7" y="58"/>
                    <a:pt x="5" y="51"/>
                  </a:cubicBezTo>
                  <a:cubicBezTo>
                    <a:pt x="0" y="27"/>
                    <a:pt x="46" y="0"/>
                    <a:pt x="77" y="18"/>
                  </a:cubicBezTo>
                  <a:cubicBezTo>
                    <a:pt x="85" y="23"/>
                    <a:pt x="87" y="32"/>
                    <a:pt x="87" y="32"/>
                  </a:cubicBezTo>
                  <a:cubicBezTo>
                    <a:pt x="87" y="33"/>
                    <a:pt x="84" y="44"/>
                    <a:pt x="83" y="45"/>
                  </a:cubicBezTo>
                </a:path>
              </a:pathLst>
            </a:custGeom>
            <a:solidFill>
              <a:srgbClr val="C63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3213" y="1102"/>
              <a:ext cx="145" cy="108"/>
            </a:xfrm>
            <a:custGeom>
              <a:avLst/>
              <a:gdLst/>
              <a:ahLst/>
              <a:cxnLst>
                <a:cxn ang="0">
                  <a:pos x="75" y="42"/>
                </a:cxn>
                <a:cxn ang="0">
                  <a:pos x="53" y="55"/>
                </a:cxn>
                <a:cxn ang="0">
                  <a:pos x="36" y="58"/>
                </a:cxn>
                <a:cxn ang="0">
                  <a:pos x="4" y="44"/>
                </a:cxn>
                <a:cxn ang="0">
                  <a:pos x="73" y="18"/>
                </a:cxn>
                <a:cxn ang="0">
                  <a:pos x="79" y="29"/>
                </a:cxn>
                <a:cxn ang="0">
                  <a:pos x="75" y="42"/>
                </a:cxn>
              </a:cxnLst>
              <a:rect l="0" t="0" r="r" b="b"/>
              <a:pathLst>
                <a:path w="79" h="59">
                  <a:moveTo>
                    <a:pt x="75" y="42"/>
                  </a:moveTo>
                  <a:cubicBezTo>
                    <a:pt x="74" y="43"/>
                    <a:pt x="56" y="54"/>
                    <a:pt x="53" y="55"/>
                  </a:cubicBezTo>
                  <a:cubicBezTo>
                    <a:pt x="53" y="55"/>
                    <a:pt x="36" y="58"/>
                    <a:pt x="36" y="58"/>
                  </a:cubicBezTo>
                  <a:cubicBezTo>
                    <a:pt x="7" y="59"/>
                    <a:pt x="5" y="49"/>
                    <a:pt x="4" y="44"/>
                  </a:cubicBezTo>
                  <a:cubicBezTo>
                    <a:pt x="0" y="22"/>
                    <a:pt x="47" y="0"/>
                    <a:pt x="73" y="18"/>
                  </a:cubicBezTo>
                  <a:cubicBezTo>
                    <a:pt x="74" y="19"/>
                    <a:pt x="79" y="29"/>
                    <a:pt x="79" y="29"/>
                  </a:cubicBezTo>
                  <a:cubicBezTo>
                    <a:pt x="79" y="29"/>
                    <a:pt x="75" y="41"/>
                    <a:pt x="75" y="42"/>
                  </a:cubicBezTo>
                </a:path>
              </a:pathLst>
            </a:custGeom>
            <a:solidFill>
              <a:srgbClr val="CE3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3214" y="1113"/>
              <a:ext cx="135" cy="94"/>
            </a:xfrm>
            <a:custGeom>
              <a:avLst/>
              <a:gdLst/>
              <a:ahLst/>
              <a:cxnLst>
                <a:cxn ang="0">
                  <a:pos x="71" y="29"/>
                </a:cxn>
                <a:cxn ang="0">
                  <a:pos x="69" y="35"/>
                </a:cxn>
                <a:cxn ang="0">
                  <a:pos x="35" y="50"/>
                </a:cxn>
                <a:cxn ang="0">
                  <a:pos x="14" y="47"/>
                </a:cxn>
                <a:cxn ang="0">
                  <a:pos x="6" y="38"/>
                </a:cxn>
                <a:cxn ang="0">
                  <a:pos x="62" y="11"/>
                </a:cxn>
                <a:cxn ang="0">
                  <a:pos x="73" y="23"/>
                </a:cxn>
                <a:cxn ang="0">
                  <a:pos x="71" y="29"/>
                </a:cxn>
              </a:cxnLst>
              <a:rect l="0" t="0" r="r" b="b"/>
              <a:pathLst>
                <a:path w="73" h="51">
                  <a:moveTo>
                    <a:pt x="71" y="29"/>
                  </a:moveTo>
                  <a:cubicBezTo>
                    <a:pt x="70" y="31"/>
                    <a:pt x="70" y="34"/>
                    <a:pt x="69" y="35"/>
                  </a:cubicBezTo>
                  <a:cubicBezTo>
                    <a:pt x="51" y="46"/>
                    <a:pt x="47" y="48"/>
                    <a:pt x="35" y="50"/>
                  </a:cubicBezTo>
                  <a:cubicBezTo>
                    <a:pt x="35" y="50"/>
                    <a:pt x="24" y="51"/>
                    <a:pt x="14" y="47"/>
                  </a:cubicBezTo>
                  <a:cubicBezTo>
                    <a:pt x="11" y="46"/>
                    <a:pt x="9" y="45"/>
                    <a:pt x="6" y="38"/>
                  </a:cubicBezTo>
                  <a:cubicBezTo>
                    <a:pt x="0" y="22"/>
                    <a:pt x="35" y="0"/>
                    <a:pt x="62" y="11"/>
                  </a:cubicBezTo>
                  <a:cubicBezTo>
                    <a:pt x="67" y="13"/>
                    <a:pt x="73" y="22"/>
                    <a:pt x="73" y="23"/>
                  </a:cubicBezTo>
                  <a:cubicBezTo>
                    <a:pt x="73" y="25"/>
                    <a:pt x="72" y="27"/>
                    <a:pt x="71" y="29"/>
                  </a:cubicBezTo>
                </a:path>
              </a:pathLst>
            </a:custGeom>
            <a:solidFill>
              <a:srgbClr val="D64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3227" y="1129"/>
              <a:ext cx="109" cy="70"/>
            </a:xfrm>
            <a:custGeom>
              <a:avLst/>
              <a:gdLst/>
              <a:ahLst/>
              <a:cxnLst>
                <a:cxn ang="0">
                  <a:pos x="55" y="26"/>
                </a:cxn>
                <a:cxn ang="0">
                  <a:pos x="29" y="38"/>
                </a:cxn>
                <a:cxn ang="0">
                  <a:pos x="14" y="37"/>
                </a:cxn>
                <a:cxn ang="0">
                  <a:pos x="1" y="23"/>
                </a:cxn>
                <a:cxn ang="0">
                  <a:pos x="9" y="11"/>
                </a:cxn>
                <a:cxn ang="0">
                  <a:pos x="25" y="3"/>
                </a:cxn>
                <a:cxn ang="0">
                  <a:pos x="53" y="6"/>
                </a:cxn>
                <a:cxn ang="0">
                  <a:pos x="59" y="14"/>
                </a:cxn>
                <a:cxn ang="0">
                  <a:pos x="55" y="26"/>
                </a:cxn>
              </a:cxnLst>
              <a:rect l="0" t="0" r="r" b="b"/>
              <a:pathLst>
                <a:path w="59" h="38">
                  <a:moveTo>
                    <a:pt x="55" y="26"/>
                  </a:moveTo>
                  <a:cubicBezTo>
                    <a:pt x="53" y="29"/>
                    <a:pt x="38" y="35"/>
                    <a:pt x="29" y="38"/>
                  </a:cubicBezTo>
                  <a:cubicBezTo>
                    <a:pt x="29" y="38"/>
                    <a:pt x="15" y="37"/>
                    <a:pt x="14" y="37"/>
                  </a:cubicBezTo>
                  <a:cubicBezTo>
                    <a:pt x="11" y="37"/>
                    <a:pt x="0" y="30"/>
                    <a:pt x="1" y="23"/>
                  </a:cubicBezTo>
                  <a:cubicBezTo>
                    <a:pt x="1" y="22"/>
                    <a:pt x="7" y="13"/>
                    <a:pt x="9" y="11"/>
                  </a:cubicBezTo>
                  <a:cubicBezTo>
                    <a:pt x="10" y="11"/>
                    <a:pt x="23" y="4"/>
                    <a:pt x="25" y="3"/>
                  </a:cubicBezTo>
                  <a:cubicBezTo>
                    <a:pt x="33" y="0"/>
                    <a:pt x="46" y="1"/>
                    <a:pt x="53" y="6"/>
                  </a:cubicBezTo>
                  <a:cubicBezTo>
                    <a:pt x="59" y="14"/>
                    <a:pt x="59" y="14"/>
                    <a:pt x="59" y="14"/>
                  </a:cubicBezTo>
                  <a:cubicBezTo>
                    <a:pt x="55" y="26"/>
                    <a:pt x="55" y="26"/>
                    <a:pt x="55" y="26"/>
                  </a:cubicBezTo>
                </a:path>
              </a:pathLst>
            </a:custGeom>
            <a:solidFill>
              <a:srgbClr val="DE43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3235" y="1138"/>
              <a:ext cx="88" cy="52"/>
            </a:xfrm>
            <a:custGeom>
              <a:avLst/>
              <a:gdLst/>
              <a:ahLst/>
              <a:cxnLst>
                <a:cxn ang="0">
                  <a:pos x="45" y="21"/>
                </a:cxn>
                <a:cxn ang="0">
                  <a:pos x="26" y="28"/>
                </a:cxn>
                <a:cxn ang="0">
                  <a:pos x="11" y="28"/>
                </a:cxn>
                <a:cxn ang="0">
                  <a:pos x="1" y="19"/>
                </a:cxn>
                <a:cxn ang="0">
                  <a:pos x="15" y="3"/>
                </a:cxn>
                <a:cxn ang="0">
                  <a:pos x="37" y="1"/>
                </a:cxn>
                <a:cxn ang="0">
                  <a:pos x="47" y="7"/>
                </a:cxn>
                <a:cxn ang="0">
                  <a:pos x="48" y="9"/>
                </a:cxn>
                <a:cxn ang="0">
                  <a:pos x="45" y="21"/>
                </a:cxn>
              </a:cxnLst>
              <a:rect l="0" t="0" r="r" b="b"/>
              <a:pathLst>
                <a:path w="48" h="28">
                  <a:moveTo>
                    <a:pt x="45" y="21"/>
                  </a:moveTo>
                  <a:cubicBezTo>
                    <a:pt x="44" y="23"/>
                    <a:pt x="26" y="28"/>
                    <a:pt x="26" y="28"/>
                  </a:cubicBezTo>
                  <a:cubicBezTo>
                    <a:pt x="25" y="28"/>
                    <a:pt x="12" y="28"/>
                    <a:pt x="11" y="28"/>
                  </a:cubicBezTo>
                  <a:cubicBezTo>
                    <a:pt x="11" y="28"/>
                    <a:pt x="0" y="23"/>
                    <a:pt x="1" y="19"/>
                  </a:cubicBezTo>
                  <a:cubicBezTo>
                    <a:pt x="1" y="19"/>
                    <a:pt x="5" y="6"/>
                    <a:pt x="15" y="3"/>
                  </a:cubicBezTo>
                  <a:cubicBezTo>
                    <a:pt x="27" y="0"/>
                    <a:pt x="27" y="0"/>
                    <a:pt x="37" y="1"/>
                  </a:cubicBezTo>
                  <a:cubicBezTo>
                    <a:pt x="47" y="7"/>
                    <a:pt x="47" y="7"/>
                    <a:pt x="47" y="7"/>
                  </a:cubicBezTo>
                  <a:cubicBezTo>
                    <a:pt x="47" y="7"/>
                    <a:pt x="48" y="8"/>
                    <a:pt x="48" y="9"/>
                  </a:cubicBezTo>
                  <a:cubicBezTo>
                    <a:pt x="45" y="21"/>
                    <a:pt x="45" y="21"/>
                    <a:pt x="45" y="21"/>
                  </a:cubicBezTo>
                </a:path>
              </a:pathLst>
            </a:custGeom>
            <a:solidFill>
              <a:srgbClr val="E74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3246" y="1148"/>
              <a:ext cx="61" cy="35"/>
            </a:xfrm>
            <a:custGeom>
              <a:avLst/>
              <a:gdLst/>
              <a:ahLst/>
              <a:cxnLst>
                <a:cxn ang="0">
                  <a:pos x="21" y="19"/>
                </a:cxn>
                <a:cxn ang="0">
                  <a:pos x="7" y="19"/>
                </a:cxn>
                <a:cxn ang="0">
                  <a:pos x="0" y="14"/>
                </a:cxn>
                <a:cxn ang="0">
                  <a:pos x="8" y="2"/>
                </a:cxn>
                <a:cxn ang="0">
                  <a:pos x="17" y="0"/>
                </a:cxn>
                <a:cxn ang="0">
                  <a:pos x="28" y="1"/>
                </a:cxn>
                <a:cxn ang="0">
                  <a:pos x="33" y="4"/>
                </a:cxn>
                <a:cxn ang="0">
                  <a:pos x="29" y="16"/>
                </a:cxn>
                <a:cxn ang="0">
                  <a:pos x="21" y="19"/>
                </a:cxn>
              </a:cxnLst>
              <a:rect l="0" t="0" r="r" b="b"/>
              <a:pathLst>
                <a:path w="33" h="19">
                  <a:moveTo>
                    <a:pt x="21" y="19"/>
                  </a:moveTo>
                  <a:cubicBezTo>
                    <a:pt x="20" y="19"/>
                    <a:pt x="7" y="19"/>
                    <a:pt x="7" y="19"/>
                  </a:cubicBezTo>
                  <a:cubicBezTo>
                    <a:pt x="6" y="19"/>
                    <a:pt x="0" y="15"/>
                    <a:pt x="0" y="14"/>
                  </a:cubicBezTo>
                  <a:cubicBezTo>
                    <a:pt x="0" y="14"/>
                    <a:pt x="7" y="3"/>
                    <a:pt x="8" y="2"/>
                  </a:cubicBezTo>
                  <a:cubicBezTo>
                    <a:pt x="8" y="2"/>
                    <a:pt x="17" y="0"/>
                    <a:pt x="17" y="0"/>
                  </a:cubicBezTo>
                  <a:cubicBezTo>
                    <a:pt x="28" y="1"/>
                    <a:pt x="28" y="1"/>
                    <a:pt x="28" y="1"/>
                  </a:cubicBezTo>
                  <a:cubicBezTo>
                    <a:pt x="30" y="1"/>
                    <a:pt x="32" y="2"/>
                    <a:pt x="33" y="4"/>
                  </a:cubicBezTo>
                  <a:cubicBezTo>
                    <a:pt x="29" y="16"/>
                    <a:pt x="29" y="16"/>
                    <a:pt x="29" y="16"/>
                  </a:cubicBezTo>
                  <a:cubicBezTo>
                    <a:pt x="27" y="18"/>
                    <a:pt x="23" y="18"/>
                    <a:pt x="21" y="19"/>
                  </a:cubicBezTo>
                </a:path>
              </a:pathLst>
            </a:custGeom>
            <a:solidFill>
              <a:srgbClr val="EF4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Rectangle 63"/>
            <p:cNvSpPr>
              <a:spLocks noChangeArrowheads="1"/>
            </p:cNvSpPr>
            <p:nvPr/>
          </p:nvSpPr>
          <p:spPr bwMode="auto">
            <a:xfrm>
              <a:off x="2261" y="2470"/>
              <a:ext cx="837"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Monocarboxyrate</a:t>
              </a:r>
              <a:endParaRPr kumimoji="0" lang="en-US" sz="1800" b="0" i="0" u="none" strike="noStrike" cap="none" normalizeH="0" baseline="0" smtClean="0">
                <a:ln>
                  <a:noFill/>
                </a:ln>
                <a:solidFill>
                  <a:schemeClr val="tx1"/>
                </a:solidFill>
                <a:effectLst/>
                <a:latin typeface="Arial" pitchFamily="34" charset="0"/>
              </a:endParaRPr>
            </a:p>
          </p:txBody>
        </p:sp>
        <p:sp>
          <p:nvSpPr>
            <p:cNvPr id="1088" name="Rectangle 64"/>
            <p:cNvSpPr>
              <a:spLocks noChangeArrowheads="1"/>
            </p:cNvSpPr>
            <p:nvPr/>
          </p:nvSpPr>
          <p:spPr bwMode="auto">
            <a:xfrm>
              <a:off x="2261" y="2579"/>
              <a:ext cx="579" cy="1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Transporter</a:t>
              </a:r>
              <a:endParaRPr kumimoji="0" lang="en-US" sz="1800" b="0" i="0" u="none" strike="noStrike" cap="none" normalizeH="0" baseline="0" smtClean="0">
                <a:ln>
                  <a:noFill/>
                </a:ln>
                <a:solidFill>
                  <a:schemeClr val="tx1"/>
                </a:solidFill>
                <a:effectLst/>
                <a:latin typeface="Arial" pitchFamily="34" charset="0"/>
              </a:endParaRPr>
            </a:p>
          </p:txBody>
        </p:sp>
        <p:sp>
          <p:nvSpPr>
            <p:cNvPr id="1089" name="Rectangle 65"/>
            <p:cNvSpPr>
              <a:spLocks noChangeArrowheads="1"/>
            </p:cNvSpPr>
            <p:nvPr/>
          </p:nvSpPr>
          <p:spPr bwMode="auto">
            <a:xfrm>
              <a:off x="2261" y="2691"/>
              <a:ext cx="623" cy="1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            1,2,4</a:t>
              </a:r>
              <a:endParaRPr kumimoji="0" lang="en-US" sz="1800" b="0" i="0" u="none" strike="noStrike" cap="none" normalizeH="0" baseline="0" smtClean="0">
                <a:ln>
                  <a:noFill/>
                </a:ln>
                <a:solidFill>
                  <a:schemeClr val="tx1"/>
                </a:solidFill>
                <a:effectLst/>
                <a:latin typeface="Arial" pitchFamily="34" charset="0"/>
              </a:endParaRPr>
            </a:p>
          </p:txBody>
        </p:sp>
        <p:sp>
          <p:nvSpPr>
            <p:cNvPr id="1090" name="Rectangle 66"/>
            <p:cNvSpPr>
              <a:spLocks noChangeArrowheads="1"/>
            </p:cNvSpPr>
            <p:nvPr/>
          </p:nvSpPr>
          <p:spPr bwMode="auto">
            <a:xfrm>
              <a:off x="192" y="2316"/>
              <a:ext cx="837" cy="1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rgbClr val="000000"/>
                  </a:solidFill>
                  <a:effectLst/>
                  <a:latin typeface="Arial MT" charset="0"/>
                </a:rPr>
                <a:t>Monocarboxyrate</a:t>
              </a:r>
              <a:endParaRPr kumimoji="0" lang="en-US" sz="1800" b="0" i="0" u="none" strike="noStrike" cap="none" normalizeH="0" baseline="0" dirty="0" smtClean="0">
                <a:ln>
                  <a:noFill/>
                </a:ln>
                <a:solidFill>
                  <a:schemeClr val="tx1"/>
                </a:solidFill>
                <a:effectLst/>
                <a:latin typeface="Arial" pitchFamily="34" charset="0"/>
              </a:endParaRPr>
            </a:p>
          </p:txBody>
        </p:sp>
        <p:sp>
          <p:nvSpPr>
            <p:cNvPr id="1091" name="Rectangle 67"/>
            <p:cNvSpPr>
              <a:spLocks noChangeArrowheads="1"/>
            </p:cNvSpPr>
            <p:nvPr/>
          </p:nvSpPr>
          <p:spPr bwMode="auto">
            <a:xfrm>
              <a:off x="456" y="2427"/>
              <a:ext cx="57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Transporter</a:t>
              </a:r>
              <a:endParaRPr kumimoji="0" lang="en-US" sz="1800" b="0" i="0" u="none" strike="noStrike" cap="none" normalizeH="0" baseline="0" smtClean="0">
                <a:ln>
                  <a:noFill/>
                </a:ln>
                <a:solidFill>
                  <a:schemeClr val="tx1"/>
                </a:solidFill>
                <a:effectLst/>
                <a:latin typeface="Arial" pitchFamily="34" charset="0"/>
              </a:endParaRPr>
            </a:p>
          </p:txBody>
        </p:sp>
        <p:sp>
          <p:nvSpPr>
            <p:cNvPr id="1092" name="Rectangle 68"/>
            <p:cNvSpPr>
              <a:spLocks noChangeArrowheads="1"/>
            </p:cNvSpPr>
            <p:nvPr/>
          </p:nvSpPr>
          <p:spPr bwMode="auto">
            <a:xfrm>
              <a:off x="648" y="2538"/>
              <a:ext cx="264"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MT" charset="0"/>
                </a:rPr>
                <a:t> 1,2,4</a:t>
              </a:r>
              <a:endParaRPr kumimoji="0" lang="en-US" sz="1800" b="0" i="0" u="none" strike="noStrike" cap="none" normalizeH="0" baseline="0" dirty="0" smtClean="0">
                <a:ln>
                  <a:noFill/>
                </a:ln>
                <a:solidFill>
                  <a:schemeClr val="tx1"/>
                </a:solidFill>
                <a:effectLst/>
                <a:latin typeface="Arial" pitchFamily="34" charset="0"/>
              </a:endParaRPr>
            </a:p>
          </p:txBody>
        </p:sp>
        <p:sp>
          <p:nvSpPr>
            <p:cNvPr id="1093" name="Rectangle 69"/>
            <p:cNvSpPr>
              <a:spLocks noChangeArrowheads="1"/>
            </p:cNvSpPr>
            <p:nvPr/>
          </p:nvSpPr>
          <p:spPr bwMode="auto">
            <a:xfrm>
              <a:off x="2600" y="942"/>
              <a:ext cx="837" cy="1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Monocarboxyrate</a:t>
              </a:r>
              <a:endParaRPr kumimoji="0" lang="en-US" sz="1800" b="0" i="0" u="none" strike="noStrike" cap="none" normalizeH="0" baseline="0" smtClean="0">
                <a:ln>
                  <a:noFill/>
                </a:ln>
                <a:solidFill>
                  <a:schemeClr val="tx1"/>
                </a:solidFill>
                <a:effectLst/>
                <a:latin typeface="Arial" pitchFamily="34" charset="0"/>
              </a:endParaRPr>
            </a:p>
          </p:txBody>
        </p:sp>
        <p:sp>
          <p:nvSpPr>
            <p:cNvPr id="1094" name="Rectangle 70"/>
            <p:cNvSpPr>
              <a:spLocks noChangeArrowheads="1"/>
            </p:cNvSpPr>
            <p:nvPr/>
          </p:nvSpPr>
          <p:spPr bwMode="auto">
            <a:xfrm>
              <a:off x="2600" y="1054"/>
              <a:ext cx="57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Transporter</a:t>
              </a:r>
              <a:endParaRPr kumimoji="0" lang="en-US" sz="1800" b="0" i="0" u="none" strike="noStrike" cap="none" normalizeH="0" baseline="0" smtClean="0">
                <a:ln>
                  <a:noFill/>
                </a:ln>
                <a:solidFill>
                  <a:schemeClr val="tx1"/>
                </a:solidFill>
                <a:effectLst/>
                <a:latin typeface="Arial" pitchFamily="34" charset="0"/>
              </a:endParaRPr>
            </a:p>
          </p:txBody>
        </p:sp>
        <p:sp>
          <p:nvSpPr>
            <p:cNvPr id="1095" name="Rectangle 71"/>
            <p:cNvSpPr>
              <a:spLocks noChangeArrowheads="1"/>
            </p:cNvSpPr>
            <p:nvPr/>
          </p:nvSpPr>
          <p:spPr bwMode="auto">
            <a:xfrm>
              <a:off x="2600" y="1165"/>
              <a:ext cx="59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(MCT) 1,2,4</a:t>
              </a:r>
              <a:endParaRPr kumimoji="0" lang="en-US" sz="1800" b="0" i="0" u="none" strike="noStrike" cap="none" normalizeH="0" baseline="0" smtClean="0">
                <a:ln>
                  <a:noFill/>
                </a:ln>
                <a:solidFill>
                  <a:schemeClr val="tx1"/>
                </a:solidFill>
                <a:effectLst/>
                <a:latin typeface="Arial" pitchFamily="34" charset="0"/>
              </a:endParaRPr>
            </a:p>
          </p:txBody>
        </p:sp>
        <p:sp>
          <p:nvSpPr>
            <p:cNvPr id="1096" name="Rectangle 72"/>
            <p:cNvSpPr>
              <a:spLocks noChangeArrowheads="1"/>
            </p:cNvSpPr>
            <p:nvPr/>
          </p:nvSpPr>
          <p:spPr bwMode="auto">
            <a:xfrm>
              <a:off x="3751" y="1146"/>
              <a:ext cx="384" cy="14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MT" charset="0"/>
                </a:rPr>
                <a:t>Insulin</a:t>
              </a:r>
              <a:endParaRPr kumimoji="0" lang="en-US" sz="1800" b="0" i="0" u="none" strike="noStrike" cap="none" normalizeH="0" baseline="0" smtClean="0">
                <a:ln>
                  <a:noFill/>
                </a:ln>
                <a:solidFill>
                  <a:schemeClr val="tx1"/>
                </a:solidFill>
                <a:effectLst/>
                <a:latin typeface="Arial" pitchFamily="34" charset="0"/>
              </a:endParaRPr>
            </a:p>
          </p:txBody>
        </p:sp>
        <p:sp>
          <p:nvSpPr>
            <p:cNvPr id="1097" name="Rectangle 73"/>
            <p:cNvSpPr>
              <a:spLocks noChangeArrowheads="1"/>
            </p:cNvSpPr>
            <p:nvPr/>
          </p:nvSpPr>
          <p:spPr bwMode="auto">
            <a:xfrm>
              <a:off x="3751" y="1250"/>
              <a:ext cx="592" cy="1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MT" charset="0"/>
                </a:rPr>
                <a:t>Resistance</a:t>
              </a:r>
              <a:endParaRPr kumimoji="0" lang="en-US" sz="1800" b="0" i="0" u="none" strike="noStrike" cap="none" normalizeH="0" baseline="0" smtClean="0">
                <a:ln>
                  <a:noFill/>
                </a:ln>
                <a:solidFill>
                  <a:schemeClr val="tx1"/>
                </a:solidFill>
                <a:effectLst/>
                <a:latin typeface="Arial" pitchFamily="34" charset="0"/>
              </a:endParaRPr>
            </a:p>
          </p:txBody>
        </p:sp>
        <p:sp>
          <p:nvSpPr>
            <p:cNvPr id="1098" name="Line 74"/>
            <p:cNvSpPr>
              <a:spLocks noChangeShapeType="1"/>
            </p:cNvSpPr>
            <p:nvPr/>
          </p:nvSpPr>
          <p:spPr bwMode="auto">
            <a:xfrm>
              <a:off x="511" y="1210"/>
              <a:ext cx="1" cy="1"/>
            </a:xfrm>
            <a:prstGeom prst="line">
              <a:avLst/>
            </a:prstGeom>
            <a:no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562" y="1221"/>
              <a:ext cx="492" cy="1"/>
            </a:xfrm>
            <a:custGeom>
              <a:avLst/>
              <a:gdLst/>
              <a:ahLst/>
              <a:cxnLst>
                <a:cxn ang="0">
                  <a:pos x="0" y="0"/>
                </a:cxn>
                <a:cxn ang="0">
                  <a:pos x="492" y="0"/>
                </a:cxn>
                <a:cxn ang="0">
                  <a:pos x="0" y="0"/>
                </a:cxn>
              </a:cxnLst>
              <a:rect l="0" t="0" r="r" b="b"/>
              <a:pathLst>
                <a:path w="492">
                  <a:moveTo>
                    <a:pt x="0" y="0"/>
                  </a:moveTo>
                  <a:lnTo>
                    <a:pt x="492"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Line 76"/>
            <p:cNvSpPr>
              <a:spLocks noChangeShapeType="1"/>
            </p:cNvSpPr>
            <p:nvPr/>
          </p:nvSpPr>
          <p:spPr bwMode="auto">
            <a:xfrm>
              <a:off x="562" y="1221"/>
              <a:ext cx="492" cy="1"/>
            </a:xfrm>
            <a:prstGeom prst="line">
              <a:avLst/>
            </a:prstGeom>
            <a:noFill/>
            <a:ln w="238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 name="Rectangle 77"/>
            <p:cNvSpPr>
              <a:spLocks noChangeArrowheads="1"/>
            </p:cNvSpPr>
            <p:nvPr/>
          </p:nvSpPr>
          <p:spPr bwMode="auto">
            <a:xfrm>
              <a:off x="2319" y="2016"/>
              <a:ext cx="38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Lactate</a:t>
              </a:r>
              <a:endParaRPr kumimoji="0" lang="en-US" sz="1800" b="0" i="0" u="none" strike="noStrike" cap="none" normalizeH="0" baseline="0" smtClean="0">
                <a:ln>
                  <a:noFill/>
                </a:ln>
                <a:solidFill>
                  <a:schemeClr val="tx1"/>
                </a:solidFill>
                <a:effectLst/>
                <a:latin typeface="Arial" pitchFamily="34" charset="0"/>
              </a:endParaRPr>
            </a:p>
          </p:txBody>
        </p:sp>
        <p:sp>
          <p:nvSpPr>
            <p:cNvPr id="1102" name="Freeform 78"/>
            <p:cNvSpPr>
              <a:spLocks/>
            </p:cNvSpPr>
            <p:nvPr/>
          </p:nvSpPr>
          <p:spPr bwMode="auto">
            <a:xfrm>
              <a:off x="3393" y="2357"/>
              <a:ext cx="33" cy="41"/>
            </a:xfrm>
            <a:custGeom>
              <a:avLst/>
              <a:gdLst/>
              <a:ahLst/>
              <a:cxnLst>
                <a:cxn ang="0">
                  <a:pos x="33" y="0"/>
                </a:cxn>
                <a:cxn ang="0">
                  <a:pos x="26" y="41"/>
                </a:cxn>
                <a:cxn ang="0">
                  <a:pos x="17" y="24"/>
                </a:cxn>
                <a:cxn ang="0">
                  <a:pos x="0" y="24"/>
                </a:cxn>
                <a:cxn ang="0">
                  <a:pos x="33" y="0"/>
                </a:cxn>
              </a:cxnLst>
              <a:rect l="0" t="0" r="r" b="b"/>
              <a:pathLst>
                <a:path w="33" h="41">
                  <a:moveTo>
                    <a:pt x="33" y="0"/>
                  </a:moveTo>
                  <a:lnTo>
                    <a:pt x="26" y="41"/>
                  </a:lnTo>
                  <a:lnTo>
                    <a:pt x="17" y="24"/>
                  </a:lnTo>
                  <a:lnTo>
                    <a:pt x="0" y="24"/>
                  </a:lnTo>
                  <a:lnTo>
                    <a:pt x="3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3491" y="2767"/>
              <a:ext cx="39" cy="33"/>
            </a:xfrm>
            <a:custGeom>
              <a:avLst/>
              <a:gdLst/>
              <a:ahLst/>
              <a:cxnLst>
                <a:cxn ang="0">
                  <a:pos x="39" y="33"/>
                </a:cxn>
                <a:cxn ang="0">
                  <a:pos x="0" y="24"/>
                </a:cxn>
                <a:cxn ang="0">
                  <a:pos x="15" y="16"/>
                </a:cxn>
                <a:cxn ang="0">
                  <a:pos x="16" y="0"/>
                </a:cxn>
                <a:cxn ang="0">
                  <a:pos x="39" y="33"/>
                </a:cxn>
              </a:cxnLst>
              <a:rect l="0" t="0" r="r" b="b"/>
              <a:pathLst>
                <a:path w="39" h="33">
                  <a:moveTo>
                    <a:pt x="39" y="33"/>
                  </a:moveTo>
                  <a:lnTo>
                    <a:pt x="0" y="24"/>
                  </a:lnTo>
                  <a:lnTo>
                    <a:pt x="15" y="16"/>
                  </a:lnTo>
                  <a:lnTo>
                    <a:pt x="16" y="0"/>
                  </a:lnTo>
                  <a:lnTo>
                    <a:pt x="39" y="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3366" y="2380"/>
              <a:ext cx="141" cy="405"/>
            </a:xfrm>
            <a:custGeom>
              <a:avLst/>
              <a:gdLst/>
              <a:ahLst/>
              <a:cxnLst>
                <a:cxn ang="0">
                  <a:pos x="77" y="220"/>
                </a:cxn>
                <a:cxn ang="0">
                  <a:pos x="0" y="83"/>
                </a:cxn>
                <a:cxn ang="0">
                  <a:pos x="25" y="0"/>
                </a:cxn>
              </a:cxnLst>
              <a:rect l="0" t="0" r="r" b="b"/>
              <a:pathLst>
                <a:path w="77" h="220">
                  <a:moveTo>
                    <a:pt x="77" y="220"/>
                  </a:moveTo>
                  <a:cubicBezTo>
                    <a:pt x="30" y="187"/>
                    <a:pt x="0" y="138"/>
                    <a:pt x="0" y="83"/>
                  </a:cubicBezTo>
                  <a:cubicBezTo>
                    <a:pt x="0" y="54"/>
                    <a:pt x="9" y="25"/>
                    <a:pt x="25" y="0"/>
                  </a:cubicBezTo>
                </a:path>
              </a:pathLst>
            </a:custGeom>
            <a:noFill/>
            <a:ln w="238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3375" y="2337"/>
              <a:ext cx="64" cy="78"/>
            </a:xfrm>
            <a:custGeom>
              <a:avLst/>
              <a:gdLst/>
              <a:ahLst/>
              <a:cxnLst>
                <a:cxn ang="0">
                  <a:pos x="64" y="0"/>
                </a:cxn>
                <a:cxn ang="0">
                  <a:pos x="50" y="78"/>
                </a:cxn>
                <a:cxn ang="0">
                  <a:pos x="35" y="46"/>
                </a:cxn>
                <a:cxn ang="0">
                  <a:pos x="0" y="44"/>
                </a:cxn>
                <a:cxn ang="0">
                  <a:pos x="64" y="0"/>
                </a:cxn>
              </a:cxnLst>
              <a:rect l="0" t="0" r="r" b="b"/>
              <a:pathLst>
                <a:path w="64" h="78">
                  <a:moveTo>
                    <a:pt x="64" y="0"/>
                  </a:moveTo>
                  <a:lnTo>
                    <a:pt x="50" y="78"/>
                  </a:lnTo>
                  <a:lnTo>
                    <a:pt x="35" y="46"/>
                  </a:lnTo>
                  <a:lnTo>
                    <a:pt x="0" y="44"/>
                  </a:lnTo>
                  <a:lnTo>
                    <a:pt x="6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3472" y="2748"/>
              <a:ext cx="78" cy="67"/>
            </a:xfrm>
            <a:custGeom>
              <a:avLst/>
              <a:gdLst/>
              <a:ahLst/>
              <a:cxnLst>
                <a:cxn ang="0">
                  <a:pos x="78" y="67"/>
                </a:cxn>
                <a:cxn ang="0">
                  <a:pos x="0" y="50"/>
                </a:cxn>
                <a:cxn ang="0">
                  <a:pos x="32" y="35"/>
                </a:cxn>
                <a:cxn ang="0">
                  <a:pos x="35" y="0"/>
                </a:cxn>
                <a:cxn ang="0">
                  <a:pos x="78" y="67"/>
                </a:cxn>
              </a:cxnLst>
              <a:rect l="0" t="0" r="r" b="b"/>
              <a:pathLst>
                <a:path w="78" h="67">
                  <a:moveTo>
                    <a:pt x="78" y="67"/>
                  </a:moveTo>
                  <a:lnTo>
                    <a:pt x="0" y="50"/>
                  </a:lnTo>
                  <a:lnTo>
                    <a:pt x="32" y="35"/>
                  </a:lnTo>
                  <a:lnTo>
                    <a:pt x="35" y="0"/>
                  </a:lnTo>
                  <a:lnTo>
                    <a:pt x="78"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2606" y="1159"/>
              <a:ext cx="1285" cy="573"/>
            </a:xfrm>
            <a:custGeom>
              <a:avLst/>
              <a:gdLst/>
              <a:ahLst/>
              <a:cxnLst>
                <a:cxn ang="0">
                  <a:pos x="0" y="263"/>
                </a:cxn>
                <a:cxn ang="0">
                  <a:pos x="407" y="20"/>
                </a:cxn>
                <a:cxn ang="0">
                  <a:pos x="697" y="311"/>
                </a:cxn>
              </a:cxnLst>
              <a:rect l="0" t="0" r="r" b="b"/>
              <a:pathLst>
                <a:path w="697" h="311">
                  <a:moveTo>
                    <a:pt x="0" y="263"/>
                  </a:moveTo>
                  <a:cubicBezTo>
                    <a:pt x="0" y="263"/>
                    <a:pt x="234" y="40"/>
                    <a:pt x="407" y="20"/>
                  </a:cubicBezTo>
                  <a:cubicBezTo>
                    <a:pt x="579" y="0"/>
                    <a:pt x="697" y="311"/>
                    <a:pt x="697" y="311"/>
                  </a:cubicBezTo>
                </a:path>
              </a:pathLst>
            </a:custGeom>
            <a:no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3865" y="1710"/>
              <a:ext cx="42" cy="59"/>
            </a:xfrm>
            <a:custGeom>
              <a:avLst/>
              <a:gdLst/>
              <a:ahLst/>
              <a:cxnLst>
                <a:cxn ang="0">
                  <a:pos x="41" y="59"/>
                </a:cxn>
                <a:cxn ang="0">
                  <a:pos x="0" y="15"/>
                </a:cxn>
                <a:cxn ang="0">
                  <a:pos x="26" y="20"/>
                </a:cxn>
                <a:cxn ang="0">
                  <a:pos x="42" y="0"/>
                </a:cxn>
                <a:cxn ang="0">
                  <a:pos x="41" y="59"/>
                </a:cxn>
              </a:cxnLst>
              <a:rect l="0" t="0" r="r" b="b"/>
              <a:pathLst>
                <a:path w="42" h="59">
                  <a:moveTo>
                    <a:pt x="41" y="59"/>
                  </a:moveTo>
                  <a:lnTo>
                    <a:pt x="0" y="15"/>
                  </a:lnTo>
                  <a:lnTo>
                    <a:pt x="26" y="20"/>
                  </a:lnTo>
                  <a:lnTo>
                    <a:pt x="42" y="0"/>
                  </a:lnTo>
                  <a:lnTo>
                    <a:pt x="41"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4036" y="2234"/>
              <a:ext cx="30" cy="39"/>
            </a:xfrm>
            <a:custGeom>
              <a:avLst/>
              <a:gdLst/>
              <a:ahLst/>
              <a:cxnLst>
                <a:cxn ang="0">
                  <a:pos x="28" y="39"/>
                </a:cxn>
                <a:cxn ang="0">
                  <a:pos x="0" y="11"/>
                </a:cxn>
                <a:cxn ang="0">
                  <a:pos x="19" y="13"/>
                </a:cxn>
                <a:cxn ang="0">
                  <a:pos x="30" y="0"/>
                </a:cxn>
                <a:cxn ang="0">
                  <a:pos x="28" y="39"/>
                </a:cxn>
              </a:cxnLst>
              <a:rect l="0" t="0" r="r" b="b"/>
              <a:pathLst>
                <a:path w="30" h="39">
                  <a:moveTo>
                    <a:pt x="28" y="39"/>
                  </a:moveTo>
                  <a:lnTo>
                    <a:pt x="0" y="11"/>
                  </a:lnTo>
                  <a:lnTo>
                    <a:pt x="19" y="13"/>
                  </a:lnTo>
                  <a:lnTo>
                    <a:pt x="30" y="0"/>
                  </a:lnTo>
                  <a:lnTo>
                    <a:pt x="28" y="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Line 86"/>
            <p:cNvSpPr>
              <a:spLocks noChangeShapeType="1"/>
            </p:cNvSpPr>
            <p:nvPr/>
          </p:nvSpPr>
          <p:spPr bwMode="auto">
            <a:xfrm>
              <a:off x="3928" y="1902"/>
              <a:ext cx="127" cy="347"/>
            </a:xfrm>
            <a:prstGeom prst="line">
              <a:avLst/>
            </a:prstGeom>
            <a:noFill/>
            <a:ln w="238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4020" y="2219"/>
              <a:ext cx="55" cy="79"/>
            </a:xfrm>
            <a:custGeom>
              <a:avLst/>
              <a:gdLst/>
              <a:ahLst/>
              <a:cxnLst>
                <a:cxn ang="0">
                  <a:pos x="53" y="79"/>
                </a:cxn>
                <a:cxn ang="0">
                  <a:pos x="0" y="20"/>
                </a:cxn>
                <a:cxn ang="0">
                  <a:pos x="33" y="26"/>
                </a:cxn>
                <a:cxn ang="0">
                  <a:pos x="55" y="0"/>
                </a:cxn>
                <a:cxn ang="0">
                  <a:pos x="53" y="79"/>
                </a:cxn>
              </a:cxnLst>
              <a:rect l="0" t="0" r="r" b="b"/>
              <a:pathLst>
                <a:path w="55" h="79">
                  <a:moveTo>
                    <a:pt x="53" y="79"/>
                  </a:moveTo>
                  <a:lnTo>
                    <a:pt x="0" y="20"/>
                  </a:lnTo>
                  <a:lnTo>
                    <a:pt x="33" y="26"/>
                  </a:lnTo>
                  <a:lnTo>
                    <a:pt x="55" y="0"/>
                  </a:lnTo>
                  <a:lnTo>
                    <a:pt x="53"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Rectangle 88"/>
            <p:cNvSpPr>
              <a:spLocks noChangeArrowheads="1"/>
            </p:cNvSpPr>
            <p:nvPr/>
          </p:nvSpPr>
          <p:spPr bwMode="auto">
            <a:xfrm>
              <a:off x="1321" y="3106"/>
              <a:ext cx="263" cy="1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NAD</a:t>
              </a:r>
              <a:endParaRPr kumimoji="0" lang="en-US" sz="1800" b="0" i="0" u="none" strike="noStrike" cap="none" normalizeH="0" baseline="0" smtClean="0">
                <a:ln>
                  <a:noFill/>
                </a:ln>
                <a:solidFill>
                  <a:schemeClr val="tx1"/>
                </a:solidFill>
                <a:effectLst/>
                <a:latin typeface="Arial" pitchFamily="34" charset="0"/>
              </a:endParaRPr>
            </a:p>
          </p:txBody>
        </p:sp>
        <p:sp>
          <p:nvSpPr>
            <p:cNvPr id="1113" name="Rectangle 89"/>
            <p:cNvSpPr>
              <a:spLocks noChangeArrowheads="1"/>
            </p:cNvSpPr>
            <p:nvPr/>
          </p:nvSpPr>
          <p:spPr bwMode="auto">
            <a:xfrm>
              <a:off x="1660" y="3217"/>
              <a:ext cx="337" cy="1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NADH</a:t>
              </a:r>
              <a:endParaRPr kumimoji="0" lang="en-US" sz="1800" b="0" i="0" u="none" strike="noStrike" cap="none" normalizeH="0" baseline="0" smtClean="0">
                <a:ln>
                  <a:noFill/>
                </a:ln>
                <a:solidFill>
                  <a:schemeClr val="tx1"/>
                </a:solidFill>
                <a:effectLst/>
                <a:latin typeface="Arial" pitchFamily="34" charset="0"/>
              </a:endParaRPr>
            </a:p>
          </p:txBody>
        </p:sp>
        <p:sp>
          <p:nvSpPr>
            <p:cNvPr id="1114" name="Rectangle 90"/>
            <p:cNvSpPr>
              <a:spLocks noChangeArrowheads="1"/>
            </p:cNvSpPr>
            <p:nvPr/>
          </p:nvSpPr>
          <p:spPr bwMode="auto">
            <a:xfrm>
              <a:off x="1952" y="3186"/>
              <a:ext cx="90"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MT"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115" name="Line 91"/>
            <p:cNvSpPr>
              <a:spLocks noChangeShapeType="1"/>
            </p:cNvSpPr>
            <p:nvPr/>
          </p:nvSpPr>
          <p:spPr bwMode="auto">
            <a:xfrm flipH="1">
              <a:off x="3496" y="1153"/>
              <a:ext cx="216" cy="284"/>
            </a:xfrm>
            <a:prstGeom prst="line">
              <a:avLst/>
            </a:prstGeom>
            <a:noFill/>
            <a:ln w="4603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1053" y="1221"/>
              <a:ext cx="569" cy="1"/>
            </a:xfrm>
            <a:custGeom>
              <a:avLst/>
              <a:gdLst/>
              <a:ahLst/>
              <a:cxnLst>
                <a:cxn ang="0">
                  <a:pos x="0" y="0"/>
                </a:cxn>
                <a:cxn ang="0">
                  <a:pos x="569" y="0"/>
                </a:cxn>
                <a:cxn ang="0">
                  <a:pos x="0" y="0"/>
                </a:cxn>
              </a:cxnLst>
              <a:rect l="0" t="0" r="r" b="b"/>
              <a:pathLst>
                <a:path w="569">
                  <a:moveTo>
                    <a:pt x="0" y="0"/>
                  </a:moveTo>
                  <a:lnTo>
                    <a:pt x="569"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Line 93"/>
            <p:cNvSpPr>
              <a:spLocks noChangeShapeType="1"/>
            </p:cNvSpPr>
            <p:nvPr/>
          </p:nvSpPr>
          <p:spPr bwMode="auto">
            <a:xfrm>
              <a:off x="1053" y="1221"/>
              <a:ext cx="569" cy="1"/>
            </a:xfrm>
            <a:prstGeom prst="lin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94"/>
            <p:cNvSpPr>
              <a:spLocks/>
            </p:cNvSpPr>
            <p:nvPr/>
          </p:nvSpPr>
          <p:spPr bwMode="auto">
            <a:xfrm>
              <a:off x="1605" y="1199"/>
              <a:ext cx="56" cy="45"/>
            </a:xfrm>
            <a:custGeom>
              <a:avLst/>
              <a:gdLst/>
              <a:ahLst/>
              <a:cxnLst>
                <a:cxn ang="0">
                  <a:pos x="56" y="22"/>
                </a:cxn>
                <a:cxn ang="0">
                  <a:pos x="0" y="45"/>
                </a:cxn>
                <a:cxn ang="0">
                  <a:pos x="13" y="22"/>
                </a:cxn>
                <a:cxn ang="0">
                  <a:pos x="0" y="0"/>
                </a:cxn>
                <a:cxn ang="0">
                  <a:pos x="56" y="22"/>
                </a:cxn>
              </a:cxnLst>
              <a:rect l="0" t="0" r="r" b="b"/>
              <a:pathLst>
                <a:path w="56" h="45">
                  <a:moveTo>
                    <a:pt x="56" y="22"/>
                  </a:moveTo>
                  <a:lnTo>
                    <a:pt x="0" y="45"/>
                  </a:lnTo>
                  <a:lnTo>
                    <a:pt x="13" y="22"/>
                  </a:lnTo>
                  <a:lnTo>
                    <a:pt x="0" y="0"/>
                  </a:lnTo>
                  <a:lnTo>
                    <a:pt x="56"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Line 95"/>
            <p:cNvSpPr>
              <a:spLocks noChangeShapeType="1"/>
            </p:cNvSpPr>
            <p:nvPr/>
          </p:nvSpPr>
          <p:spPr bwMode="auto">
            <a:xfrm>
              <a:off x="1053" y="1221"/>
              <a:ext cx="569" cy="1"/>
            </a:xfrm>
            <a:prstGeom prst="line">
              <a:avLst/>
            </a:prstGeom>
            <a:no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p:cNvSpPr>
            <p:nvPr/>
          </p:nvSpPr>
          <p:spPr bwMode="auto">
            <a:xfrm>
              <a:off x="1605" y="1199"/>
              <a:ext cx="56" cy="45"/>
            </a:xfrm>
            <a:custGeom>
              <a:avLst/>
              <a:gdLst/>
              <a:ahLst/>
              <a:cxnLst>
                <a:cxn ang="0">
                  <a:pos x="56" y="22"/>
                </a:cxn>
                <a:cxn ang="0">
                  <a:pos x="0" y="45"/>
                </a:cxn>
                <a:cxn ang="0">
                  <a:pos x="13" y="22"/>
                </a:cxn>
                <a:cxn ang="0">
                  <a:pos x="0" y="0"/>
                </a:cxn>
                <a:cxn ang="0">
                  <a:pos x="56" y="22"/>
                </a:cxn>
              </a:cxnLst>
              <a:rect l="0" t="0" r="r" b="b"/>
              <a:pathLst>
                <a:path w="56" h="45">
                  <a:moveTo>
                    <a:pt x="56" y="22"/>
                  </a:moveTo>
                  <a:lnTo>
                    <a:pt x="0" y="45"/>
                  </a:lnTo>
                  <a:lnTo>
                    <a:pt x="13" y="22"/>
                  </a:lnTo>
                  <a:lnTo>
                    <a:pt x="0" y="0"/>
                  </a:lnTo>
                  <a:lnTo>
                    <a:pt x="56"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p:cNvSpPr>
            <p:nvPr/>
          </p:nvSpPr>
          <p:spPr bwMode="auto">
            <a:xfrm>
              <a:off x="2451" y="1955"/>
              <a:ext cx="45" cy="56"/>
            </a:xfrm>
            <a:custGeom>
              <a:avLst/>
              <a:gdLst/>
              <a:ahLst/>
              <a:cxnLst>
                <a:cxn ang="0">
                  <a:pos x="23" y="56"/>
                </a:cxn>
                <a:cxn ang="0">
                  <a:pos x="0" y="0"/>
                </a:cxn>
                <a:cxn ang="0">
                  <a:pos x="23" y="13"/>
                </a:cxn>
                <a:cxn ang="0">
                  <a:pos x="45" y="0"/>
                </a:cxn>
                <a:cxn ang="0">
                  <a:pos x="23" y="56"/>
                </a:cxn>
              </a:cxnLst>
              <a:rect l="0" t="0" r="r" b="b"/>
              <a:pathLst>
                <a:path w="45" h="56">
                  <a:moveTo>
                    <a:pt x="23" y="56"/>
                  </a:moveTo>
                  <a:lnTo>
                    <a:pt x="0" y="0"/>
                  </a:lnTo>
                  <a:lnTo>
                    <a:pt x="23" y="13"/>
                  </a:lnTo>
                  <a:lnTo>
                    <a:pt x="45" y="0"/>
                  </a:lnTo>
                  <a:lnTo>
                    <a:pt x="23"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2" name="Line 98"/>
            <p:cNvSpPr>
              <a:spLocks noChangeShapeType="1"/>
            </p:cNvSpPr>
            <p:nvPr/>
          </p:nvSpPr>
          <p:spPr bwMode="auto">
            <a:xfrm>
              <a:off x="2474" y="1800"/>
              <a:ext cx="1" cy="170"/>
            </a:xfrm>
            <a:prstGeom prst="line">
              <a:avLst/>
            </a:prstGeom>
            <a:no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99"/>
            <p:cNvSpPr>
              <a:spLocks/>
            </p:cNvSpPr>
            <p:nvPr/>
          </p:nvSpPr>
          <p:spPr bwMode="auto">
            <a:xfrm>
              <a:off x="2451" y="1955"/>
              <a:ext cx="45" cy="56"/>
            </a:xfrm>
            <a:custGeom>
              <a:avLst/>
              <a:gdLst/>
              <a:ahLst/>
              <a:cxnLst>
                <a:cxn ang="0">
                  <a:pos x="23" y="56"/>
                </a:cxn>
                <a:cxn ang="0">
                  <a:pos x="0" y="0"/>
                </a:cxn>
                <a:cxn ang="0">
                  <a:pos x="23" y="13"/>
                </a:cxn>
                <a:cxn ang="0">
                  <a:pos x="45" y="0"/>
                </a:cxn>
                <a:cxn ang="0">
                  <a:pos x="23" y="56"/>
                </a:cxn>
              </a:cxnLst>
              <a:rect l="0" t="0" r="r" b="b"/>
              <a:pathLst>
                <a:path w="45" h="56">
                  <a:moveTo>
                    <a:pt x="23" y="56"/>
                  </a:moveTo>
                  <a:lnTo>
                    <a:pt x="0" y="0"/>
                  </a:lnTo>
                  <a:lnTo>
                    <a:pt x="23" y="13"/>
                  </a:lnTo>
                  <a:lnTo>
                    <a:pt x="45" y="0"/>
                  </a:lnTo>
                  <a:lnTo>
                    <a:pt x="23"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Freeform 100"/>
            <p:cNvSpPr>
              <a:spLocks/>
            </p:cNvSpPr>
            <p:nvPr/>
          </p:nvSpPr>
          <p:spPr bwMode="auto">
            <a:xfrm>
              <a:off x="4289" y="3145"/>
              <a:ext cx="29" cy="38"/>
            </a:xfrm>
            <a:custGeom>
              <a:avLst/>
              <a:gdLst/>
              <a:ahLst/>
              <a:cxnLst>
                <a:cxn ang="0">
                  <a:pos x="9" y="38"/>
                </a:cxn>
                <a:cxn ang="0">
                  <a:pos x="0" y="0"/>
                </a:cxn>
                <a:cxn ang="0">
                  <a:pos x="13" y="11"/>
                </a:cxn>
                <a:cxn ang="0">
                  <a:pos x="29" y="3"/>
                </a:cxn>
                <a:cxn ang="0">
                  <a:pos x="9" y="38"/>
                </a:cxn>
              </a:cxnLst>
              <a:rect l="0" t="0" r="r" b="b"/>
              <a:pathLst>
                <a:path w="29" h="38">
                  <a:moveTo>
                    <a:pt x="9" y="38"/>
                  </a:moveTo>
                  <a:lnTo>
                    <a:pt x="0" y="0"/>
                  </a:lnTo>
                  <a:lnTo>
                    <a:pt x="13" y="11"/>
                  </a:lnTo>
                  <a:lnTo>
                    <a:pt x="29" y="3"/>
                  </a:lnTo>
                  <a:lnTo>
                    <a:pt x="9"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101"/>
            <p:cNvSpPr>
              <a:spLocks/>
            </p:cNvSpPr>
            <p:nvPr/>
          </p:nvSpPr>
          <p:spPr bwMode="auto">
            <a:xfrm>
              <a:off x="4014" y="2638"/>
              <a:ext cx="319" cy="520"/>
            </a:xfrm>
            <a:custGeom>
              <a:avLst/>
              <a:gdLst/>
              <a:ahLst/>
              <a:cxnLst>
                <a:cxn ang="0">
                  <a:pos x="0" y="0"/>
                </a:cxn>
                <a:cxn ang="0">
                  <a:pos x="150" y="109"/>
                </a:cxn>
                <a:cxn ang="0">
                  <a:pos x="156" y="282"/>
                </a:cxn>
              </a:cxnLst>
              <a:rect l="0" t="0" r="r" b="b"/>
              <a:pathLst>
                <a:path w="173" h="282">
                  <a:moveTo>
                    <a:pt x="0" y="0"/>
                  </a:moveTo>
                  <a:cubicBezTo>
                    <a:pt x="0" y="0"/>
                    <a:pt x="128" y="51"/>
                    <a:pt x="150" y="109"/>
                  </a:cubicBezTo>
                  <a:cubicBezTo>
                    <a:pt x="173" y="168"/>
                    <a:pt x="156" y="282"/>
                    <a:pt x="156" y="282"/>
                  </a:cubicBezTo>
                </a:path>
              </a:pathLst>
            </a:custGeom>
            <a:noFill/>
            <a:ln w="238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 name="Freeform 102"/>
            <p:cNvSpPr>
              <a:spLocks/>
            </p:cNvSpPr>
            <p:nvPr/>
          </p:nvSpPr>
          <p:spPr bwMode="auto">
            <a:xfrm>
              <a:off x="4274" y="3132"/>
              <a:ext cx="61" cy="77"/>
            </a:xfrm>
            <a:custGeom>
              <a:avLst/>
              <a:gdLst/>
              <a:ahLst/>
              <a:cxnLst>
                <a:cxn ang="0">
                  <a:pos x="20" y="77"/>
                </a:cxn>
                <a:cxn ang="0">
                  <a:pos x="0" y="0"/>
                </a:cxn>
                <a:cxn ang="0">
                  <a:pos x="28" y="22"/>
                </a:cxn>
                <a:cxn ang="0">
                  <a:pos x="61" y="9"/>
                </a:cxn>
                <a:cxn ang="0">
                  <a:pos x="20" y="77"/>
                </a:cxn>
              </a:cxnLst>
              <a:rect l="0" t="0" r="r" b="b"/>
              <a:pathLst>
                <a:path w="61" h="77">
                  <a:moveTo>
                    <a:pt x="20" y="77"/>
                  </a:moveTo>
                  <a:lnTo>
                    <a:pt x="0" y="0"/>
                  </a:lnTo>
                  <a:lnTo>
                    <a:pt x="28" y="22"/>
                  </a:lnTo>
                  <a:lnTo>
                    <a:pt x="61" y="9"/>
                  </a:lnTo>
                  <a:lnTo>
                    <a:pt x="20" y="7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 name="Freeform 103"/>
            <p:cNvSpPr>
              <a:spLocks/>
            </p:cNvSpPr>
            <p:nvPr/>
          </p:nvSpPr>
          <p:spPr bwMode="auto">
            <a:xfrm>
              <a:off x="3976" y="3196"/>
              <a:ext cx="29" cy="37"/>
            </a:xfrm>
            <a:custGeom>
              <a:avLst/>
              <a:gdLst/>
              <a:ahLst/>
              <a:cxnLst>
                <a:cxn ang="0">
                  <a:pos x="14" y="0"/>
                </a:cxn>
                <a:cxn ang="0">
                  <a:pos x="29" y="37"/>
                </a:cxn>
                <a:cxn ang="0">
                  <a:pos x="14" y="28"/>
                </a:cxn>
                <a:cxn ang="0">
                  <a:pos x="0" y="37"/>
                </a:cxn>
                <a:cxn ang="0">
                  <a:pos x="14" y="0"/>
                </a:cxn>
              </a:cxnLst>
              <a:rect l="0" t="0" r="r" b="b"/>
              <a:pathLst>
                <a:path w="29" h="37">
                  <a:moveTo>
                    <a:pt x="14" y="0"/>
                  </a:moveTo>
                  <a:lnTo>
                    <a:pt x="29" y="37"/>
                  </a:lnTo>
                  <a:lnTo>
                    <a:pt x="14" y="28"/>
                  </a:lnTo>
                  <a:lnTo>
                    <a:pt x="0" y="37"/>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 name="Line 104"/>
            <p:cNvSpPr>
              <a:spLocks noChangeShapeType="1"/>
            </p:cNvSpPr>
            <p:nvPr/>
          </p:nvSpPr>
          <p:spPr bwMode="auto">
            <a:xfrm flipV="1">
              <a:off x="3990" y="3222"/>
              <a:ext cx="1" cy="109"/>
            </a:xfrm>
            <a:prstGeom prst="line">
              <a:avLst/>
            </a:prstGeom>
            <a:noFill/>
            <a:ln w="238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5"/>
            <p:cNvSpPr>
              <a:spLocks/>
            </p:cNvSpPr>
            <p:nvPr/>
          </p:nvSpPr>
          <p:spPr bwMode="auto">
            <a:xfrm>
              <a:off x="3961" y="3171"/>
              <a:ext cx="59" cy="73"/>
            </a:xfrm>
            <a:custGeom>
              <a:avLst/>
              <a:gdLst/>
              <a:ahLst/>
              <a:cxnLst>
                <a:cxn ang="0">
                  <a:pos x="29" y="0"/>
                </a:cxn>
                <a:cxn ang="0">
                  <a:pos x="59" y="73"/>
                </a:cxn>
                <a:cxn ang="0">
                  <a:pos x="29" y="55"/>
                </a:cxn>
                <a:cxn ang="0">
                  <a:pos x="0" y="73"/>
                </a:cxn>
                <a:cxn ang="0">
                  <a:pos x="29" y="0"/>
                </a:cxn>
              </a:cxnLst>
              <a:rect l="0" t="0" r="r" b="b"/>
              <a:pathLst>
                <a:path w="59" h="73">
                  <a:moveTo>
                    <a:pt x="29" y="0"/>
                  </a:moveTo>
                  <a:lnTo>
                    <a:pt x="59" y="73"/>
                  </a:lnTo>
                  <a:lnTo>
                    <a:pt x="29" y="55"/>
                  </a:lnTo>
                  <a:lnTo>
                    <a:pt x="0" y="73"/>
                  </a:lnTo>
                  <a:lnTo>
                    <a:pt x="2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p:cNvSpPr>
            <p:nvPr/>
          </p:nvSpPr>
          <p:spPr bwMode="auto">
            <a:xfrm>
              <a:off x="1511" y="2813"/>
              <a:ext cx="340" cy="334"/>
            </a:xfrm>
            <a:custGeom>
              <a:avLst/>
              <a:gdLst/>
              <a:ahLst/>
              <a:cxnLst>
                <a:cxn ang="0">
                  <a:pos x="0" y="126"/>
                </a:cxn>
                <a:cxn ang="0">
                  <a:pos x="131" y="42"/>
                </a:cxn>
                <a:cxn ang="0">
                  <a:pos x="161" y="181"/>
                </a:cxn>
              </a:cxnLst>
              <a:rect l="0" t="0" r="r" b="b"/>
              <a:pathLst>
                <a:path w="184" h="181">
                  <a:moveTo>
                    <a:pt x="0" y="126"/>
                  </a:moveTo>
                  <a:cubicBezTo>
                    <a:pt x="0" y="126"/>
                    <a:pt x="78" y="0"/>
                    <a:pt x="131" y="42"/>
                  </a:cubicBezTo>
                  <a:cubicBezTo>
                    <a:pt x="184" y="84"/>
                    <a:pt x="161" y="181"/>
                    <a:pt x="161" y="181"/>
                  </a:cubicBezTo>
                </a:path>
              </a:pathLst>
            </a:custGeom>
            <a:noFill/>
            <a:ln w="238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1784" y="3119"/>
              <a:ext cx="59" cy="79"/>
            </a:xfrm>
            <a:custGeom>
              <a:avLst/>
              <a:gdLst/>
              <a:ahLst/>
              <a:cxnLst>
                <a:cxn ang="0">
                  <a:pos x="13" y="79"/>
                </a:cxn>
                <a:cxn ang="0">
                  <a:pos x="0" y="0"/>
                </a:cxn>
                <a:cxn ang="0">
                  <a:pos x="26" y="24"/>
                </a:cxn>
                <a:cxn ang="0">
                  <a:pos x="59" y="15"/>
                </a:cxn>
                <a:cxn ang="0">
                  <a:pos x="13" y="79"/>
                </a:cxn>
              </a:cxnLst>
              <a:rect l="0" t="0" r="r" b="b"/>
              <a:pathLst>
                <a:path w="59" h="79">
                  <a:moveTo>
                    <a:pt x="13" y="79"/>
                  </a:moveTo>
                  <a:lnTo>
                    <a:pt x="0" y="0"/>
                  </a:lnTo>
                  <a:lnTo>
                    <a:pt x="26" y="24"/>
                  </a:lnTo>
                  <a:lnTo>
                    <a:pt x="59" y="15"/>
                  </a:lnTo>
                  <a:lnTo>
                    <a:pt x="13"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p:cNvSpPr>
            <p:nvPr/>
          </p:nvSpPr>
          <p:spPr bwMode="auto">
            <a:xfrm>
              <a:off x="1484" y="3010"/>
              <a:ext cx="63" cy="79"/>
            </a:xfrm>
            <a:custGeom>
              <a:avLst/>
              <a:gdLst/>
              <a:ahLst/>
              <a:cxnLst>
                <a:cxn ang="0">
                  <a:pos x="0" y="79"/>
                </a:cxn>
                <a:cxn ang="0">
                  <a:pos x="13" y="0"/>
                </a:cxn>
                <a:cxn ang="0">
                  <a:pos x="29" y="32"/>
                </a:cxn>
                <a:cxn ang="0">
                  <a:pos x="63" y="32"/>
                </a:cxn>
                <a:cxn ang="0">
                  <a:pos x="0" y="79"/>
                </a:cxn>
              </a:cxnLst>
              <a:rect l="0" t="0" r="r" b="b"/>
              <a:pathLst>
                <a:path w="63" h="79">
                  <a:moveTo>
                    <a:pt x="0" y="79"/>
                  </a:moveTo>
                  <a:lnTo>
                    <a:pt x="13" y="0"/>
                  </a:lnTo>
                  <a:lnTo>
                    <a:pt x="29" y="32"/>
                  </a:lnTo>
                  <a:lnTo>
                    <a:pt x="63" y="32"/>
                  </a:lnTo>
                  <a:lnTo>
                    <a:pt x="0"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p:nvSpPr>
          <p:spPr bwMode="auto">
            <a:xfrm>
              <a:off x="2770" y="2746"/>
              <a:ext cx="356" cy="273"/>
            </a:xfrm>
            <a:custGeom>
              <a:avLst/>
              <a:gdLst/>
              <a:ahLst/>
              <a:cxnLst>
                <a:cxn ang="0">
                  <a:pos x="193" y="65"/>
                </a:cxn>
                <a:cxn ang="0">
                  <a:pos x="146" y="121"/>
                </a:cxn>
                <a:cxn ang="0">
                  <a:pos x="191" y="66"/>
                </a:cxn>
                <a:cxn ang="0">
                  <a:pos x="105" y="2"/>
                </a:cxn>
                <a:cxn ang="0">
                  <a:pos x="191" y="66"/>
                </a:cxn>
                <a:cxn ang="0">
                  <a:pos x="145" y="121"/>
                </a:cxn>
                <a:cxn ang="0">
                  <a:pos x="22" y="45"/>
                </a:cxn>
                <a:cxn ang="0">
                  <a:pos x="108" y="2"/>
                </a:cxn>
                <a:cxn ang="0">
                  <a:pos x="190" y="49"/>
                </a:cxn>
                <a:cxn ang="0">
                  <a:pos x="193" y="65"/>
                </a:cxn>
              </a:cxnLst>
              <a:rect l="0" t="0" r="r" b="b"/>
              <a:pathLst>
                <a:path w="193" h="148">
                  <a:moveTo>
                    <a:pt x="193" y="65"/>
                  </a:moveTo>
                  <a:cubicBezTo>
                    <a:pt x="192" y="89"/>
                    <a:pt x="176" y="108"/>
                    <a:pt x="146" y="121"/>
                  </a:cubicBezTo>
                  <a:cubicBezTo>
                    <a:pt x="172" y="111"/>
                    <a:pt x="191" y="90"/>
                    <a:pt x="191" y="66"/>
                  </a:cubicBezTo>
                  <a:cubicBezTo>
                    <a:pt x="191" y="31"/>
                    <a:pt x="153" y="2"/>
                    <a:pt x="105" y="2"/>
                  </a:cubicBezTo>
                  <a:cubicBezTo>
                    <a:pt x="153" y="2"/>
                    <a:pt x="191" y="31"/>
                    <a:pt x="191" y="66"/>
                  </a:cubicBezTo>
                  <a:cubicBezTo>
                    <a:pt x="191" y="90"/>
                    <a:pt x="172" y="111"/>
                    <a:pt x="145" y="121"/>
                  </a:cubicBezTo>
                  <a:cubicBezTo>
                    <a:pt x="68" y="148"/>
                    <a:pt x="0" y="94"/>
                    <a:pt x="22" y="45"/>
                  </a:cubicBezTo>
                  <a:cubicBezTo>
                    <a:pt x="35" y="18"/>
                    <a:pt x="70" y="0"/>
                    <a:pt x="108" y="2"/>
                  </a:cubicBezTo>
                  <a:cubicBezTo>
                    <a:pt x="148" y="3"/>
                    <a:pt x="181" y="22"/>
                    <a:pt x="190" y="49"/>
                  </a:cubicBezTo>
                  <a:cubicBezTo>
                    <a:pt x="193" y="57"/>
                    <a:pt x="193" y="64"/>
                    <a:pt x="193" y="65"/>
                  </a:cubicBezTo>
                </a:path>
              </a:pathLst>
            </a:custGeom>
            <a:solidFill>
              <a:srgbClr val="852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110"/>
            <p:cNvSpPr>
              <a:spLocks/>
            </p:cNvSpPr>
            <p:nvPr/>
          </p:nvSpPr>
          <p:spPr bwMode="auto">
            <a:xfrm>
              <a:off x="2940" y="2748"/>
              <a:ext cx="186" cy="222"/>
            </a:xfrm>
            <a:custGeom>
              <a:avLst/>
              <a:gdLst/>
              <a:ahLst/>
              <a:cxnLst>
                <a:cxn ang="0">
                  <a:pos x="2" y="1"/>
                </a:cxn>
                <a:cxn ang="0">
                  <a:pos x="5" y="1"/>
                </a:cxn>
                <a:cxn ang="0">
                  <a:pos x="6" y="1"/>
                </a:cxn>
                <a:cxn ang="0">
                  <a:pos x="7" y="1"/>
                </a:cxn>
                <a:cxn ang="0">
                  <a:pos x="8" y="1"/>
                </a:cxn>
                <a:cxn ang="0">
                  <a:pos x="9" y="1"/>
                </a:cxn>
                <a:cxn ang="0">
                  <a:pos x="10" y="1"/>
                </a:cxn>
                <a:cxn ang="0">
                  <a:pos x="11" y="1"/>
                </a:cxn>
                <a:cxn ang="0">
                  <a:pos x="11" y="1"/>
                </a:cxn>
                <a:cxn ang="0">
                  <a:pos x="12" y="0"/>
                </a:cxn>
                <a:cxn ang="0">
                  <a:pos x="13" y="0"/>
                </a:cxn>
                <a:cxn ang="0">
                  <a:pos x="15" y="0"/>
                </a:cxn>
                <a:cxn ang="0">
                  <a:pos x="16" y="1"/>
                </a:cxn>
                <a:cxn ang="0">
                  <a:pos x="40" y="3"/>
                </a:cxn>
                <a:cxn ang="0">
                  <a:pos x="45" y="5"/>
                </a:cxn>
                <a:cxn ang="0">
                  <a:pos x="53" y="7"/>
                </a:cxn>
                <a:cxn ang="0">
                  <a:pos x="58" y="10"/>
                </a:cxn>
                <a:cxn ang="0">
                  <a:pos x="64" y="12"/>
                </a:cxn>
                <a:cxn ang="0">
                  <a:pos x="70" y="15"/>
                </a:cxn>
                <a:cxn ang="0">
                  <a:pos x="75" y="19"/>
                </a:cxn>
                <a:cxn ang="0">
                  <a:pos x="79" y="22"/>
                </a:cxn>
                <a:cxn ang="0">
                  <a:pos x="84" y="26"/>
                </a:cxn>
                <a:cxn ang="0">
                  <a:pos x="87" y="30"/>
                </a:cxn>
                <a:cxn ang="0">
                  <a:pos x="91" y="35"/>
                </a:cxn>
                <a:cxn ang="0">
                  <a:pos x="94" y="39"/>
                </a:cxn>
                <a:cxn ang="0">
                  <a:pos x="96" y="44"/>
                </a:cxn>
                <a:cxn ang="0">
                  <a:pos x="98" y="48"/>
                </a:cxn>
                <a:cxn ang="0">
                  <a:pos x="99" y="53"/>
                </a:cxn>
                <a:cxn ang="0">
                  <a:pos x="100" y="59"/>
                </a:cxn>
                <a:cxn ang="0">
                  <a:pos x="101" y="64"/>
                </a:cxn>
                <a:cxn ang="0">
                  <a:pos x="100" y="69"/>
                </a:cxn>
                <a:cxn ang="0">
                  <a:pos x="99" y="74"/>
                </a:cxn>
                <a:cxn ang="0">
                  <a:pos x="98" y="79"/>
                </a:cxn>
                <a:cxn ang="0">
                  <a:pos x="96" y="84"/>
                </a:cxn>
                <a:cxn ang="0">
                  <a:pos x="94" y="88"/>
                </a:cxn>
                <a:cxn ang="0">
                  <a:pos x="91" y="93"/>
                </a:cxn>
                <a:cxn ang="0">
                  <a:pos x="88" y="97"/>
                </a:cxn>
                <a:cxn ang="0">
                  <a:pos x="84" y="101"/>
                </a:cxn>
                <a:cxn ang="0">
                  <a:pos x="80" y="105"/>
                </a:cxn>
                <a:cxn ang="0">
                  <a:pos x="75" y="109"/>
                </a:cxn>
                <a:cxn ang="0">
                  <a:pos x="70" y="112"/>
                </a:cxn>
                <a:cxn ang="0">
                  <a:pos x="65" y="115"/>
                </a:cxn>
                <a:cxn ang="0">
                  <a:pos x="59" y="118"/>
                </a:cxn>
                <a:cxn ang="0">
                  <a:pos x="53" y="120"/>
                </a:cxn>
                <a:cxn ang="0">
                  <a:pos x="99" y="65"/>
                </a:cxn>
                <a:cxn ang="0">
                  <a:pos x="14" y="1"/>
                </a:cxn>
                <a:cxn ang="0">
                  <a:pos x="13" y="1"/>
                </a:cxn>
                <a:cxn ang="0">
                  <a:pos x="13" y="1"/>
                </a:cxn>
                <a:cxn ang="0">
                  <a:pos x="13" y="1"/>
                </a:cxn>
                <a:cxn ang="0">
                  <a:pos x="0" y="1"/>
                </a:cxn>
                <a:cxn ang="0">
                  <a:pos x="2" y="1"/>
                </a:cxn>
              </a:cxnLst>
              <a:rect l="0" t="0" r="r" b="b"/>
              <a:pathLst>
                <a:path w="101" h="120">
                  <a:moveTo>
                    <a:pt x="2" y="1"/>
                  </a:moveTo>
                  <a:cubicBezTo>
                    <a:pt x="3" y="1"/>
                    <a:pt x="4" y="1"/>
                    <a:pt x="5" y="1"/>
                  </a:cubicBezTo>
                  <a:cubicBezTo>
                    <a:pt x="6" y="1"/>
                    <a:pt x="6" y="1"/>
                    <a:pt x="6" y="1"/>
                  </a:cubicBezTo>
                  <a:cubicBezTo>
                    <a:pt x="7" y="1"/>
                    <a:pt x="7" y="1"/>
                    <a:pt x="7" y="1"/>
                  </a:cubicBezTo>
                  <a:cubicBezTo>
                    <a:pt x="8" y="1"/>
                    <a:pt x="8" y="1"/>
                    <a:pt x="8" y="1"/>
                  </a:cubicBezTo>
                  <a:cubicBezTo>
                    <a:pt x="9" y="1"/>
                    <a:pt x="9" y="1"/>
                    <a:pt x="9" y="1"/>
                  </a:cubicBezTo>
                  <a:cubicBezTo>
                    <a:pt x="10" y="1"/>
                    <a:pt x="10" y="1"/>
                    <a:pt x="10" y="1"/>
                  </a:cubicBezTo>
                  <a:cubicBezTo>
                    <a:pt x="10" y="1"/>
                    <a:pt x="10" y="1"/>
                    <a:pt x="11" y="1"/>
                  </a:cubicBezTo>
                  <a:cubicBezTo>
                    <a:pt x="11" y="1"/>
                    <a:pt x="11" y="1"/>
                    <a:pt x="11" y="1"/>
                  </a:cubicBezTo>
                  <a:cubicBezTo>
                    <a:pt x="12" y="0"/>
                    <a:pt x="12" y="0"/>
                    <a:pt x="12" y="0"/>
                  </a:cubicBezTo>
                  <a:cubicBezTo>
                    <a:pt x="13" y="0"/>
                    <a:pt x="13" y="0"/>
                    <a:pt x="13" y="0"/>
                  </a:cubicBezTo>
                  <a:cubicBezTo>
                    <a:pt x="14" y="0"/>
                    <a:pt x="14" y="0"/>
                    <a:pt x="15" y="0"/>
                  </a:cubicBezTo>
                  <a:cubicBezTo>
                    <a:pt x="16" y="1"/>
                    <a:pt x="16" y="1"/>
                    <a:pt x="16" y="1"/>
                  </a:cubicBezTo>
                  <a:cubicBezTo>
                    <a:pt x="26" y="1"/>
                    <a:pt x="35" y="2"/>
                    <a:pt x="40" y="3"/>
                  </a:cubicBezTo>
                  <a:cubicBezTo>
                    <a:pt x="45" y="5"/>
                    <a:pt x="45" y="5"/>
                    <a:pt x="45" y="5"/>
                  </a:cubicBezTo>
                  <a:cubicBezTo>
                    <a:pt x="47" y="6"/>
                    <a:pt x="50" y="6"/>
                    <a:pt x="53" y="7"/>
                  </a:cubicBezTo>
                  <a:cubicBezTo>
                    <a:pt x="58" y="10"/>
                    <a:pt x="58" y="10"/>
                    <a:pt x="58" y="10"/>
                  </a:cubicBezTo>
                  <a:cubicBezTo>
                    <a:pt x="60" y="10"/>
                    <a:pt x="63" y="12"/>
                    <a:pt x="64" y="12"/>
                  </a:cubicBezTo>
                  <a:cubicBezTo>
                    <a:pt x="70" y="15"/>
                    <a:pt x="70" y="15"/>
                    <a:pt x="70" y="15"/>
                  </a:cubicBezTo>
                  <a:cubicBezTo>
                    <a:pt x="71" y="16"/>
                    <a:pt x="73" y="18"/>
                    <a:pt x="75" y="19"/>
                  </a:cubicBezTo>
                  <a:cubicBezTo>
                    <a:pt x="79" y="22"/>
                    <a:pt x="79" y="22"/>
                    <a:pt x="79" y="22"/>
                  </a:cubicBezTo>
                  <a:cubicBezTo>
                    <a:pt x="81" y="24"/>
                    <a:pt x="82" y="25"/>
                    <a:pt x="84" y="26"/>
                  </a:cubicBezTo>
                  <a:cubicBezTo>
                    <a:pt x="87" y="30"/>
                    <a:pt x="87" y="30"/>
                    <a:pt x="87" y="30"/>
                  </a:cubicBezTo>
                  <a:cubicBezTo>
                    <a:pt x="88" y="32"/>
                    <a:pt x="90" y="33"/>
                    <a:pt x="91" y="35"/>
                  </a:cubicBezTo>
                  <a:cubicBezTo>
                    <a:pt x="94" y="39"/>
                    <a:pt x="94" y="39"/>
                    <a:pt x="94" y="39"/>
                  </a:cubicBezTo>
                  <a:cubicBezTo>
                    <a:pt x="94" y="40"/>
                    <a:pt x="95" y="42"/>
                    <a:pt x="96" y="44"/>
                  </a:cubicBezTo>
                  <a:cubicBezTo>
                    <a:pt x="98" y="48"/>
                    <a:pt x="98" y="48"/>
                    <a:pt x="98" y="48"/>
                  </a:cubicBezTo>
                  <a:cubicBezTo>
                    <a:pt x="98" y="50"/>
                    <a:pt x="99" y="52"/>
                    <a:pt x="99" y="53"/>
                  </a:cubicBezTo>
                  <a:cubicBezTo>
                    <a:pt x="100" y="59"/>
                    <a:pt x="100" y="59"/>
                    <a:pt x="100" y="59"/>
                  </a:cubicBezTo>
                  <a:cubicBezTo>
                    <a:pt x="100" y="60"/>
                    <a:pt x="101" y="62"/>
                    <a:pt x="101" y="64"/>
                  </a:cubicBezTo>
                  <a:cubicBezTo>
                    <a:pt x="100" y="69"/>
                    <a:pt x="100" y="69"/>
                    <a:pt x="100" y="69"/>
                  </a:cubicBezTo>
                  <a:cubicBezTo>
                    <a:pt x="99" y="74"/>
                    <a:pt x="99" y="74"/>
                    <a:pt x="99" y="74"/>
                  </a:cubicBezTo>
                  <a:cubicBezTo>
                    <a:pt x="98" y="79"/>
                    <a:pt x="98" y="79"/>
                    <a:pt x="98" y="79"/>
                  </a:cubicBezTo>
                  <a:cubicBezTo>
                    <a:pt x="98" y="80"/>
                    <a:pt x="97" y="82"/>
                    <a:pt x="96" y="84"/>
                  </a:cubicBezTo>
                  <a:cubicBezTo>
                    <a:pt x="94" y="88"/>
                    <a:pt x="94" y="88"/>
                    <a:pt x="94" y="88"/>
                  </a:cubicBezTo>
                  <a:cubicBezTo>
                    <a:pt x="93" y="90"/>
                    <a:pt x="92" y="91"/>
                    <a:pt x="91" y="93"/>
                  </a:cubicBezTo>
                  <a:cubicBezTo>
                    <a:pt x="88" y="97"/>
                    <a:pt x="88" y="97"/>
                    <a:pt x="88" y="97"/>
                  </a:cubicBezTo>
                  <a:cubicBezTo>
                    <a:pt x="87" y="98"/>
                    <a:pt x="85" y="100"/>
                    <a:pt x="84" y="101"/>
                  </a:cubicBezTo>
                  <a:cubicBezTo>
                    <a:pt x="80" y="105"/>
                    <a:pt x="80" y="105"/>
                    <a:pt x="80" y="105"/>
                  </a:cubicBezTo>
                  <a:cubicBezTo>
                    <a:pt x="78" y="106"/>
                    <a:pt x="77" y="107"/>
                    <a:pt x="75" y="109"/>
                  </a:cubicBezTo>
                  <a:cubicBezTo>
                    <a:pt x="70" y="112"/>
                    <a:pt x="70" y="112"/>
                    <a:pt x="70" y="112"/>
                  </a:cubicBezTo>
                  <a:cubicBezTo>
                    <a:pt x="69" y="113"/>
                    <a:pt x="66" y="114"/>
                    <a:pt x="65" y="115"/>
                  </a:cubicBezTo>
                  <a:cubicBezTo>
                    <a:pt x="59" y="118"/>
                    <a:pt x="59" y="118"/>
                    <a:pt x="59" y="118"/>
                  </a:cubicBezTo>
                  <a:cubicBezTo>
                    <a:pt x="58" y="118"/>
                    <a:pt x="55" y="119"/>
                    <a:pt x="53" y="120"/>
                  </a:cubicBezTo>
                  <a:cubicBezTo>
                    <a:pt x="80" y="110"/>
                    <a:pt x="99" y="89"/>
                    <a:pt x="99" y="65"/>
                  </a:cubicBezTo>
                  <a:cubicBezTo>
                    <a:pt x="99" y="30"/>
                    <a:pt x="61" y="2"/>
                    <a:pt x="14" y="1"/>
                  </a:cubicBezTo>
                  <a:cubicBezTo>
                    <a:pt x="14" y="1"/>
                    <a:pt x="13" y="1"/>
                    <a:pt x="13" y="1"/>
                  </a:cubicBezTo>
                  <a:cubicBezTo>
                    <a:pt x="13" y="1"/>
                    <a:pt x="13" y="1"/>
                    <a:pt x="13" y="1"/>
                  </a:cubicBezTo>
                  <a:cubicBezTo>
                    <a:pt x="13" y="1"/>
                    <a:pt x="13" y="1"/>
                    <a:pt x="13" y="1"/>
                  </a:cubicBezTo>
                  <a:cubicBezTo>
                    <a:pt x="9" y="0"/>
                    <a:pt x="5" y="1"/>
                    <a:pt x="0" y="1"/>
                  </a:cubicBezTo>
                  <a:cubicBezTo>
                    <a:pt x="1" y="1"/>
                    <a:pt x="2" y="1"/>
                    <a:pt x="2" y="1"/>
                  </a:cubicBezTo>
                </a:path>
              </a:pathLst>
            </a:custGeom>
            <a:solidFill>
              <a:srgbClr val="852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5" name="Freeform 111"/>
            <p:cNvSpPr>
              <a:spLocks/>
            </p:cNvSpPr>
            <p:nvPr/>
          </p:nvSpPr>
          <p:spPr bwMode="auto">
            <a:xfrm>
              <a:off x="2792" y="2750"/>
              <a:ext cx="330" cy="232"/>
            </a:xfrm>
            <a:custGeom>
              <a:avLst/>
              <a:gdLst/>
              <a:ahLst/>
              <a:cxnLst>
                <a:cxn ang="0">
                  <a:pos x="179" y="64"/>
                </a:cxn>
                <a:cxn ang="0">
                  <a:pos x="133" y="119"/>
                </a:cxn>
                <a:cxn ang="0">
                  <a:pos x="128" y="121"/>
                </a:cxn>
                <a:cxn ang="0">
                  <a:pos x="116" y="124"/>
                </a:cxn>
                <a:cxn ang="0">
                  <a:pos x="113" y="125"/>
                </a:cxn>
                <a:cxn ang="0">
                  <a:pos x="109" y="125"/>
                </a:cxn>
                <a:cxn ang="0">
                  <a:pos x="106" y="125"/>
                </a:cxn>
                <a:cxn ang="0">
                  <a:pos x="104" y="126"/>
                </a:cxn>
                <a:cxn ang="0">
                  <a:pos x="103" y="126"/>
                </a:cxn>
                <a:cxn ang="0">
                  <a:pos x="101" y="126"/>
                </a:cxn>
                <a:cxn ang="0">
                  <a:pos x="100" y="126"/>
                </a:cxn>
                <a:cxn ang="0">
                  <a:pos x="99" y="126"/>
                </a:cxn>
                <a:cxn ang="0">
                  <a:pos x="98" y="126"/>
                </a:cxn>
                <a:cxn ang="0">
                  <a:pos x="97" y="126"/>
                </a:cxn>
                <a:cxn ang="0">
                  <a:pos x="97" y="126"/>
                </a:cxn>
                <a:cxn ang="0">
                  <a:pos x="96" y="126"/>
                </a:cxn>
                <a:cxn ang="0">
                  <a:pos x="95" y="126"/>
                </a:cxn>
                <a:cxn ang="0">
                  <a:pos x="94" y="126"/>
                </a:cxn>
                <a:cxn ang="0">
                  <a:pos x="94" y="126"/>
                </a:cxn>
                <a:cxn ang="0">
                  <a:pos x="93" y="126"/>
                </a:cxn>
                <a:cxn ang="0">
                  <a:pos x="92" y="126"/>
                </a:cxn>
                <a:cxn ang="0">
                  <a:pos x="92" y="126"/>
                </a:cxn>
                <a:cxn ang="0">
                  <a:pos x="91" y="126"/>
                </a:cxn>
                <a:cxn ang="0">
                  <a:pos x="72" y="124"/>
                </a:cxn>
                <a:cxn ang="0">
                  <a:pos x="67" y="123"/>
                </a:cxn>
                <a:cxn ang="0">
                  <a:pos x="59" y="121"/>
                </a:cxn>
                <a:cxn ang="0">
                  <a:pos x="53" y="119"/>
                </a:cxn>
                <a:cxn ang="0">
                  <a:pos x="46" y="116"/>
                </a:cxn>
                <a:cxn ang="0">
                  <a:pos x="41" y="114"/>
                </a:cxn>
                <a:cxn ang="0">
                  <a:pos x="36" y="110"/>
                </a:cxn>
                <a:cxn ang="0">
                  <a:pos x="31" y="107"/>
                </a:cxn>
                <a:cxn ang="0">
                  <a:pos x="26" y="103"/>
                </a:cxn>
                <a:cxn ang="0">
                  <a:pos x="22" y="99"/>
                </a:cxn>
                <a:cxn ang="0">
                  <a:pos x="18" y="95"/>
                </a:cxn>
                <a:cxn ang="0">
                  <a:pos x="15" y="91"/>
                </a:cxn>
                <a:cxn ang="0">
                  <a:pos x="12" y="86"/>
                </a:cxn>
                <a:cxn ang="0">
                  <a:pos x="10" y="82"/>
                </a:cxn>
                <a:cxn ang="0">
                  <a:pos x="8" y="77"/>
                </a:cxn>
                <a:cxn ang="0">
                  <a:pos x="7" y="72"/>
                </a:cxn>
                <a:cxn ang="0">
                  <a:pos x="6" y="63"/>
                </a:cxn>
                <a:cxn ang="0">
                  <a:pos x="6" y="58"/>
                </a:cxn>
                <a:cxn ang="0">
                  <a:pos x="7" y="52"/>
                </a:cxn>
                <a:cxn ang="0">
                  <a:pos x="9" y="48"/>
                </a:cxn>
                <a:cxn ang="0">
                  <a:pos x="9" y="46"/>
                </a:cxn>
                <a:cxn ang="0">
                  <a:pos x="8" y="48"/>
                </a:cxn>
                <a:cxn ang="0">
                  <a:pos x="105" y="63"/>
                </a:cxn>
                <a:cxn ang="0">
                  <a:pos x="109" y="2"/>
                </a:cxn>
                <a:cxn ang="0">
                  <a:pos x="94" y="0"/>
                </a:cxn>
                <a:cxn ang="0">
                  <a:pos x="179" y="64"/>
                </a:cxn>
              </a:cxnLst>
              <a:rect l="0" t="0" r="r" b="b"/>
              <a:pathLst>
                <a:path w="179" h="126">
                  <a:moveTo>
                    <a:pt x="179" y="64"/>
                  </a:moveTo>
                  <a:cubicBezTo>
                    <a:pt x="179" y="88"/>
                    <a:pt x="160" y="109"/>
                    <a:pt x="133" y="119"/>
                  </a:cubicBezTo>
                  <a:cubicBezTo>
                    <a:pt x="132" y="120"/>
                    <a:pt x="130" y="120"/>
                    <a:pt x="128" y="121"/>
                  </a:cubicBezTo>
                  <a:cubicBezTo>
                    <a:pt x="121" y="123"/>
                    <a:pt x="121" y="123"/>
                    <a:pt x="116" y="124"/>
                  </a:cubicBezTo>
                  <a:cubicBezTo>
                    <a:pt x="113" y="125"/>
                    <a:pt x="113" y="125"/>
                    <a:pt x="113" y="125"/>
                  </a:cubicBezTo>
                  <a:cubicBezTo>
                    <a:pt x="112" y="125"/>
                    <a:pt x="110" y="125"/>
                    <a:pt x="109" y="125"/>
                  </a:cubicBezTo>
                  <a:cubicBezTo>
                    <a:pt x="106" y="125"/>
                    <a:pt x="106" y="125"/>
                    <a:pt x="106" y="125"/>
                  </a:cubicBezTo>
                  <a:cubicBezTo>
                    <a:pt x="106" y="125"/>
                    <a:pt x="105" y="126"/>
                    <a:pt x="104" y="126"/>
                  </a:cubicBezTo>
                  <a:cubicBezTo>
                    <a:pt x="103" y="126"/>
                    <a:pt x="103" y="126"/>
                    <a:pt x="103" y="126"/>
                  </a:cubicBezTo>
                  <a:cubicBezTo>
                    <a:pt x="102" y="126"/>
                    <a:pt x="102" y="126"/>
                    <a:pt x="101" y="126"/>
                  </a:cubicBezTo>
                  <a:cubicBezTo>
                    <a:pt x="100" y="126"/>
                    <a:pt x="100" y="126"/>
                    <a:pt x="100" y="126"/>
                  </a:cubicBezTo>
                  <a:cubicBezTo>
                    <a:pt x="100" y="126"/>
                    <a:pt x="100" y="126"/>
                    <a:pt x="99" y="126"/>
                  </a:cubicBezTo>
                  <a:cubicBezTo>
                    <a:pt x="98" y="126"/>
                    <a:pt x="98" y="126"/>
                    <a:pt x="98" y="126"/>
                  </a:cubicBezTo>
                  <a:cubicBezTo>
                    <a:pt x="98" y="126"/>
                    <a:pt x="98" y="126"/>
                    <a:pt x="97" y="126"/>
                  </a:cubicBezTo>
                  <a:cubicBezTo>
                    <a:pt x="97" y="126"/>
                    <a:pt x="97" y="126"/>
                    <a:pt x="97" y="126"/>
                  </a:cubicBezTo>
                  <a:cubicBezTo>
                    <a:pt x="96" y="126"/>
                    <a:pt x="96" y="126"/>
                    <a:pt x="96" y="126"/>
                  </a:cubicBezTo>
                  <a:cubicBezTo>
                    <a:pt x="95" y="126"/>
                    <a:pt x="95" y="126"/>
                    <a:pt x="95" y="126"/>
                  </a:cubicBezTo>
                  <a:cubicBezTo>
                    <a:pt x="94" y="126"/>
                    <a:pt x="94" y="126"/>
                    <a:pt x="94" y="126"/>
                  </a:cubicBezTo>
                  <a:cubicBezTo>
                    <a:pt x="94" y="126"/>
                    <a:pt x="94" y="126"/>
                    <a:pt x="94" y="126"/>
                  </a:cubicBezTo>
                  <a:cubicBezTo>
                    <a:pt x="93" y="126"/>
                    <a:pt x="93" y="126"/>
                    <a:pt x="93" y="126"/>
                  </a:cubicBezTo>
                  <a:cubicBezTo>
                    <a:pt x="92" y="126"/>
                    <a:pt x="92" y="126"/>
                    <a:pt x="92" y="126"/>
                  </a:cubicBezTo>
                  <a:cubicBezTo>
                    <a:pt x="92" y="126"/>
                    <a:pt x="92" y="126"/>
                    <a:pt x="92" y="126"/>
                  </a:cubicBezTo>
                  <a:cubicBezTo>
                    <a:pt x="91" y="126"/>
                    <a:pt x="91" y="126"/>
                    <a:pt x="91" y="126"/>
                  </a:cubicBezTo>
                  <a:cubicBezTo>
                    <a:pt x="84" y="126"/>
                    <a:pt x="78" y="125"/>
                    <a:pt x="72" y="124"/>
                  </a:cubicBezTo>
                  <a:cubicBezTo>
                    <a:pt x="67" y="123"/>
                    <a:pt x="67" y="123"/>
                    <a:pt x="67" y="123"/>
                  </a:cubicBezTo>
                  <a:cubicBezTo>
                    <a:pt x="65" y="123"/>
                    <a:pt x="61" y="122"/>
                    <a:pt x="59" y="121"/>
                  </a:cubicBezTo>
                  <a:cubicBezTo>
                    <a:pt x="53" y="119"/>
                    <a:pt x="53" y="119"/>
                    <a:pt x="53" y="119"/>
                  </a:cubicBezTo>
                  <a:cubicBezTo>
                    <a:pt x="51" y="118"/>
                    <a:pt x="48" y="117"/>
                    <a:pt x="46" y="116"/>
                  </a:cubicBezTo>
                  <a:cubicBezTo>
                    <a:pt x="41" y="114"/>
                    <a:pt x="41" y="114"/>
                    <a:pt x="41" y="114"/>
                  </a:cubicBezTo>
                  <a:cubicBezTo>
                    <a:pt x="39" y="113"/>
                    <a:pt x="37" y="111"/>
                    <a:pt x="36" y="110"/>
                  </a:cubicBezTo>
                  <a:cubicBezTo>
                    <a:pt x="31" y="107"/>
                    <a:pt x="31" y="107"/>
                    <a:pt x="31" y="107"/>
                  </a:cubicBezTo>
                  <a:cubicBezTo>
                    <a:pt x="29" y="106"/>
                    <a:pt x="27" y="104"/>
                    <a:pt x="26" y="103"/>
                  </a:cubicBezTo>
                  <a:cubicBezTo>
                    <a:pt x="22" y="99"/>
                    <a:pt x="22" y="99"/>
                    <a:pt x="22" y="99"/>
                  </a:cubicBezTo>
                  <a:cubicBezTo>
                    <a:pt x="21" y="98"/>
                    <a:pt x="19" y="97"/>
                    <a:pt x="18" y="95"/>
                  </a:cubicBezTo>
                  <a:cubicBezTo>
                    <a:pt x="15" y="91"/>
                    <a:pt x="15" y="91"/>
                    <a:pt x="15" y="91"/>
                  </a:cubicBezTo>
                  <a:cubicBezTo>
                    <a:pt x="14" y="90"/>
                    <a:pt x="13" y="88"/>
                    <a:pt x="12" y="86"/>
                  </a:cubicBezTo>
                  <a:cubicBezTo>
                    <a:pt x="10" y="82"/>
                    <a:pt x="10" y="82"/>
                    <a:pt x="10" y="82"/>
                  </a:cubicBezTo>
                  <a:cubicBezTo>
                    <a:pt x="9" y="80"/>
                    <a:pt x="9" y="78"/>
                    <a:pt x="8" y="77"/>
                  </a:cubicBezTo>
                  <a:cubicBezTo>
                    <a:pt x="7" y="72"/>
                    <a:pt x="7" y="72"/>
                    <a:pt x="7" y="72"/>
                  </a:cubicBezTo>
                  <a:cubicBezTo>
                    <a:pt x="7" y="69"/>
                    <a:pt x="6" y="66"/>
                    <a:pt x="6" y="63"/>
                  </a:cubicBezTo>
                  <a:cubicBezTo>
                    <a:pt x="6" y="58"/>
                    <a:pt x="6" y="58"/>
                    <a:pt x="6" y="58"/>
                  </a:cubicBezTo>
                  <a:cubicBezTo>
                    <a:pt x="7" y="56"/>
                    <a:pt x="7" y="54"/>
                    <a:pt x="7" y="52"/>
                  </a:cubicBezTo>
                  <a:cubicBezTo>
                    <a:pt x="9" y="48"/>
                    <a:pt x="9" y="48"/>
                    <a:pt x="9" y="48"/>
                  </a:cubicBezTo>
                  <a:cubicBezTo>
                    <a:pt x="9" y="46"/>
                    <a:pt x="9" y="46"/>
                    <a:pt x="9" y="46"/>
                  </a:cubicBezTo>
                  <a:cubicBezTo>
                    <a:pt x="8" y="48"/>
                    <a:pt x="8" y="48"/>
                    <a:pt x="8" y="48"/>
                  </a:cubicBezTo>
                  <a:cubicBezTo>
                    <a:pt x="0" y="81"/>
                    <a:pt x="61" y="86"/>
                    <a:pt x="105" y="63"/>
                  </a:cubicBezTo>
                  <a:cubicBezTo>
                    <a:pt x="144" y="42"/>
                    <a:pt x="140" y="12"/>
                    <a:pt x="109" y="2"/>
                  </a:cubicBezTo>
                  <a:cubicBezTo>
                    <a:pt x="105" y="1"/>
                    <a:pt x="99" y="0"/>
                    <a:pt x="94" y="0"/>
                  </a:cubicBezTo>
                  <a:cubicBezTo>
                    <a:pt x="141" y="1"/>
                    <a:pt x="179" y="29"/>
                    <a:pt x="179" y="64"/>
                  </a:cubicBezTo>
                </a:path>
              </a:pathLst>
            </a:custGeom>
            <a:solidFill>
              <a:srgbClr val="852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112"/>
            <p:cNvSpPr>
              <a:spLocks/>
            </p:cNvSpPr>
            <p:nvPr/>
          </p:nvSpPr>
          <p:spPr bwMode="auto">
            <a:xfrm>
              <a:off x="2958" y="2748"/>
              <a:ext cx="168" cy="222"/>
            </a:xfrm>
            <a:custGeom>
              <a:avLst/>
              <a:gdLst/>
              <a:ahLst/>
              <a:cxnLst>
                <a:cxn ang="0">
                  <a:pos x="1" y="1"/>
                </a:cxn>
                <a:cxn ang="0">
                  <a:pos x="2" y="0"/>
                </a:cxn>
                <a:cxn ang="0">
                  <a:pos x="3" y="0"/>
                </a:cxn>
                <a:cxn ang="0">
                  <a:pos x="5" y="0"/>
                </a:cxn>
                <a:cxn ang="0">
                  <a:pos x="6" y="1"/>
                </a:cxn>
                <a:cxn ang="0">
                  <a:pos x="30" y="3"/>
                </a:cxn>
                <a:cxn ang="0">
                  <a:pos x="35" y="5"/>
                </a:cxn>
                <a:cxn ang="0">
                  <a:pos x="43" y="7"/>
                </a:cxn>
                <a:cxn ang="0">
                  <a:pos x="48" y="10"/>
                </a:cxn>
                <a:cxn ang="0">
                  <a:pos x="54" y="12"/>
                </a:cxn>
                <a:cxn ang="0">
                  <a:pos x="60" y="15"/>
                </a:cxn>
                <a:cxn ang="0">
                  <a:pos x="65" y="19"/>
                </a:cxn>
                <a:cxn ang="0">
                  <a:pos x="69" y="22"/>
                </a:cxn>
                <a:cxn ang="0">
                  <a:pos x="74" y="26"/>
                </a:cxn>
                <a:cxn ang="0">
                  <a:pos x="77" y="30"/>
                </a:cxn>
                <a:cxn ang="0">
                  <a:pos x="81" y="35"/>
                </a:cxn>
                <a:cxn ang="0">
                  <a:pos x="84" y="39"/>
                </a:cxn>
                <a:cxn ang="0">
                  <a:pos x="86" y="44"/>
                </a:cxn>
                <a:cxn ang="0">
                  <a:pos x="88" y="48"/>
                </a:cxn>
                <a:cxn ang="0">
                  <a:pos x="89" y="53"/>
                </a:cxn>
                <a:cxn ang="0">
                  <a:pos x="90" y="59"/>
                </a:cxn>
                <a:cxn ang="0">
                  <a:pos x="91" y="64"/>
                </a:cxn>
                <a:cxn ang="0">
                  <a:pos x="90" y="69"/>
                </a:cxn>
                <a:cxn ang="0">
                  <a:pos x="89" y="74"/>
                </a:cxn>
                <a:cxn ang="0">
                  <a:pos x="88" y="79"/>
                </a:cxn>
                <a:cxn ang="0">
                  <a:pos x="86" y="84"/>
                </a:cxn>
                <a:cxn ang="0">
                  <a:pos x="84" y="88"/>
                </a:cxn>
                <a:cxn ang="0">
                  <a:pos x="81" y="93"/>
                </a:cxn>
                <a:cxn ang="0">
                  <a:pos x="78" y="97"/>
                </a:cxn>
                <a:cxn ang="0">
                  <a:pos x="74" y="101"/>
                </a:cxn>
                <a:cxn ang="0">
                  <a:pos x="70" y="105"/>
                </a:cxn>
                <a:cxn ang="0">
                  <a:pos x="65" y="109"/>
                </a:cxn>
                <a:cxn ang="0">
                  <a:pos x="60" y="112"/>
                </a:cxn>
                <a:cxn ang="0">
                  <a:pos x="55" y="115"/>
                </a:cxn>
                <a:cxn ang="0">
                  <a:pos x="49" y="118"/>
                </a:cxn>
                <a:cxn ang="0">
                  <a:pos x="43" y="120"/>
                </a:cxn>
                <a:cxn ang="0">
                  <a:pos x="89" y="65"/>
                </a:cxn>
                <a:cxn ang="0">
                  <a:pos x="15" y="2"/>
                </a:cxn>
                <a:cxn ang="0">
                  <a:pos x="14" y="1"/>
                </a:cxn>
                <a:cxn ang="0">
                  <a:pos x="0" y="1"/>
                </a:cxn>
                <a:cxn ang="0">
                  <a:pos x="1" y="1"/>
                </a:cxn>
              </a:cxnLst>
              <a:rect l="0" t="0" r="r" b="b"/>
              <a:pathLst>
                <a:path w="91" h="120">
                  <a:moveTo>
                    <a:pt x="1" y="1"/>
                  </a:moveTo>
                  <a:cubicBezTo>
                    <a:pt x="1" y="1"/>
                    <a:pt x="2" y="0"/>
                    <a:pt x="2" y="0"/>
                  </a:cubicBezTo>
                  <a:cubicBezTo>
                    <a:pt x="3" y="0"/>
                    <a:pt x="3" y="0"/>
                    <a:pt x="3" y="0"/>
                  </a:cubicBezTo>
                  <a:cubicBezTo>
                    <a:pt x="4" y="0"/>
                    <a:pt x="4" y="0"/>
                    <a:pt x="5" y="0"/>
                  </a:cubicBezTo>
                  <a:cubicBezTo>
                    <a:pt x="6" y="1"/>
                    <a:pt x="6" y="1"/>
                    <a:pt x="6" y="1"/>
                  </a:cubicBezTo>
                  <a:cubicBezTo>
                    <a:pt x="16" y="1"/>
                    <a:pt x="25" y="2"/>
                    <a:pt x="30" y="3"/>
                  </a:cubicBezTo>
                  <a:cubicBezTo>
                    <a:pt x="35" y="5"/>
                    <a:pt x="35" y="5"/>
                    <a:pt x="35" y="5"/>
                  </a:cubicBezTo>
                  <a:cubicBezTo>
                    <a:pt x="37" y="6"/>
                    <a:pt x="40" y="6"/>
                    <a:pt x="43" y="7"/>
                  </a:cubicBezTo>
                  <a:cubicBezTo>
                    <a:pt x="48" y="10"/>
                    <a:pt x="48" y="10"/>
                    <a:pt x="48" y="10"/>
                  </a:cubicBezTo>
                  <a:cubicBezTo>
                    <a:pt x="50" y="10"/>
                    <a:pt x="53" y="12"/>
                    <a:pt x="54" y="12"/>
                  </a:cubicBezTo>
                  <a:cubicBezTo>
                    <a:pt x="60" y="15"/>
                    <a:pt x="60" y="15"/>
                    <a:pt x="60" y="15"/>
                  </a:cubicBezTo>
                  <a:cubicBezTo>
                    <a:pt x="61" y="16"/>
                    <a:pt x="63" y="18"/>
                    <a:pt x="65" y="19"/>
                  </a:cubicBezTo>
                  <a:cubicBezTo>
                    <a:pt x="69" y="22"/>
                    <a:pt x="69" y="22"/>
                    <a:pt x="69" y="22"/>
                  </a:cubicBezTo>
                  <a:cubicBezTo>
                    <a:pt x="71" y="24"/>
                    <a:pt x="72" y="25"/>
                    <a:pt x="74" y="26"/>
                  </a:cubicBezTo>
                  <a:cubicBezTo>
                    <a:pt x="77" y="30"/>
                    <a:pt x="77" y="30"/>
                    <a:pt x="77" y="30"/>
                  </a:cubicBezTo>
                  <a:cubicBezTo>
                    <a:pt x="78" y="32"/>
                    <a:pt x="80" y="33"/>
                    <a:pt x="81" y="35"/>
                  </a:cubicBezTo>
                  <a:cubicBezTo>
                    <a:pt x="84" y="39"/>
                    <a:pt x="84" y="39"/>
                    <a:pt x="84" y="39"/>
                  </a:cubicBezTo>
                  <a:cubicBezTo>
                    <a:pt x="84" y="40"/>
                    <a:pt x="85" y="42"/>
                    <a:pt x="86" y="44"/>
                  </a:cubicBezTo>
                  <a:cubicBezTo>
                    <a:pt x="88" y="48"/>
                    <a:pt x="88" y="48"/>
                    <a:pt x="88" y="48"/>
                  </a:cubicBezTo>
                  <a:cubicBezTo>
                    <a:pt x="88" y="50"/>
                    <a:pt x="89" y="52"/>
                    <a:pt x="89" y="53"/>
                  </a:cubicBezTo>
                  <a:cubicBezTo>
                    <a:pt x="90" y="59"/>
                    <a:pt x="90" y="59"/>
                    <a:pt x="90" y="59"/>
                  </a:cubicBezTo>
                  <a:cubicBezTo>
                    <a:pt x="90" y="60"/>
                    <a:pt x="91" y="62"/>
                    <a:pt x="91" y="64"/>
                  </a:cubicBezTo>
                  <a:cubicBezTo>
                    <a:pt x="90" y="69"/>
                    <a:pt x="90" y="69"/>
                    <a:pt x="90" y="69"/>
                  </a:cubicBezTo>
                  <a:cubicBezTo>
                    <a:pt x="89" y="74"/>
                    <a:pt x="89" y="74"/>
                    <a:pt x="89" y="74"/>
                  </a:cubicBezTo>
                  <a:cubicBezTo>
                    <a:pt x="88" y="79"/>
                    <a:pt x="88" y="79"/>
                    <a:pt x="88" y="79"/>
                  </a:cubicBezTo>
                  <a:cubicBezTo>
                    <a:pt x="88" y="80"/>
                    <a:pt x="87" y="82"/>
                    <a:pt x="86" y="84"/>
                  </a:cubicBezTo>
                  <a:cubicBezTo>
                    <a:pt x="84" y="88"/>
                    <a:pt x="84" y="88"/>
                    <a:pt x="84" y="88"/>
                  </a:cubicBezTo>
                  <a:cubicBezTo>
                    <a:pt x="83" y="90"/>
                    <a:pt x="82" y="91"/>
                    <a:pt x="81" y="93"/>
                  </a:cubicBezTo>
                  <a:cubicBezTo>
                    <a:pt x="78" y="97"/>
                    <a:pt x="78" y="97"/>
                    <a:pt x="78" y="97"/>
                  </a:cubicBezTo>
                  <a:cubicBezTo>
                    <a:pt x="77" y="98"/>
                    <a:pt x="75" y="100"/>
                    <a:pt x="74" y="101"/>
                  </a:cubicBezTo>
                  <a:cubicBezTo>
                    <a:pt x="70" y="105"/>
                    <a:pt x="70" y="105"/>
                    <a:pt x="70" y="105"/>
                  </a:cubicBezTo>
                  <a:cubicBezTo>
                    <a:pt x="68" y="106"/>
                    <a:pt x="67" y="107"/>
                    <a:pt x="65" y="109"/>
                  </a:cubicBezTo>
                  <a:cubicBezTo>
                    <a:pt x="60" y="112"/>
                    <a:pt x="60" y="112"/>
                    <a:pt x="60" y="112"/>
                  </a:cubicBezTo>
                  <a:cubicBezTo>
                    <a:pt x="59" y="113"/>
                    <a:pt x="56" y="114"/>
                    <a:pt x="55" y="115"/>
                  </a:cubicBezTo>
                  <a:cubicBezTo>
                    <a:pt x="49" y="118"/>
                    <a:pt x="49" y="118"/>
                    <a:pt x="49" y="118"/>
                  </a:cubicBezTo>
                  <a:cubicBezTo>
                    <a:pt x="48" y="118"/>
                    <a:pt x="45" y="119"/>
                    <a:pt x="43" y="120"/>
                  </a:cubicBezTo>
                  <a:cubicBezTo>
                    <a:pt x="70" y="110"/>
                    <a:pt x="89" y="89"/>
                    <a:pt x="89" y="65"/>
                  </a:cubicBezTo>
                  <a:cubicBezTo>
                    <a:pt x="89" y="33"/>
                    <a:pt x="57" y="6"/>
                    <a:pt x="15" y="2"/>
                  </a:cubicBezTo>
                  <a:cubicBezTo>
                    <a:pt x="15" y="2"/>
                    <a:pt x="14" y="1"/>
                    <a:pt x="14" y="1"/>
                  </a:cubicBezTo>
                  <a:cubicBezTo>
                    <a:pt x="10" y="1"/>
                    <a:pt x="6" y="0"/>
                    <a:pt x="0" y="1"/>
                  </a:cubicBezTo>
                  <a:cubicBezTo>
                    <a:pt x="0" y="1"/>
                    <a:pt x="0" y="1"/>
                    <a:pt x="1" y="1"/>
                  </a:cubicBezTo>
                </a:path>
              </a:pathLst>
            </a:custGeom>
            <a:solidFill>
              <a:srgbClr val="7C25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3"/>
            <p:cNvSpPr>
              <a:spLocks/>
            </p:cNvSpPr>
            <p:nvPr/>
          </p:nvSpPr>
          <p:spPr bwMode="auto">
            <a:xfrm>
              <a:off x="2800" y="2752"/>
              <a:ext cx="322" cy="230"/>
            </a:xfrm>
            <a:custGeom>
              <a:avLst/>
              <a:gdLst/>
              <a:ahLst/>
              <a:cxnLst>
                <a:cxn ang="0">
                  <a:pos x="175" y="63"/>
                </a:cxn>
                <a:cxn ang="0">
                  <a:pos x="129" y="118"/>
                </a:cxn>
                <a:cxn ang="0">
                  <a:pos x="124" y="120"/>
                </a:cxn>
                <a:cxn ang="0">
                  <a:pos x="112" y="123"/>
                </a:cxn>
                <a:cxn ang="0">
                  <a:pos x="109" y="124"/>
                </a:cxn>
                <a:cxn ang="0">
                  <a:pos x="105" y="124"/>
                </a:cxn>
                <a:cxn ang="0">
                  <a:pos x="102" y="124"/>
                </a:cxn>
                <a:cxn ang="0">
                  <a:pos x="100" y="125"/>
                </a:cxn>
                <a:cxn ang="0">
                  <a:pos x="99" y="125"/>
                </a:cxn>
                <a:cxn ang="0">
                  <a:pos x="97" y="125"/>
                </a:cxn>
                <a:cxn ang="0">
                  <a:pos x="96" y="125"/>
                </a:cxn>
                <a:cxn ang="0">
                  <a:pos x="95" y="125"/>
                </a:cxn>
                <a:cxn ang="0">
                  <a:pos x="94" y="125"/>
                </a:cxn>
                <a:cxn ang="0">
                  <a:pos x="93" y="125"/>
                </a:cxn>
                <a:cxn ang="0">
                  <a:pos x="93" y="125"/>
                </a:cxn>
                <a:cxn ang="0">
                  <a:pos x="92" y="125"/>
                </a:cxn>
                <a:cxn ang="0">
                  <a:pos x="91" y="125"/>
                </a:cxn>
                <a:cxn ang="0">
                  <a:pos x="90" y="125"/>
                </a:cxn>
                <a:cxn ang="0">
                  <a:pos x="90" y="125"/>
                </a:cxn>
                <a:cxn ang="0">
                  <a:pos x="89" y="125"/>
                </a:cxn>
                <a:cxn ang="0">
                  <a:pos x="88" y="125"/>
                </a:cxn>
                <a:cxn ang="0">
                  <a:pos x="88" y="125"/>
                </a:cxn>
                <a:cxn ang="0">
                  <a:pos x="87" y="125"/>
                </a:cxn>
                <a:cxn ang="0">
                  <a:pos x="68" y="123"/>
                </a:cxn>
                <a:cxn ang="0">
                  <a:pos x="63" y="122"/>
                </a:cxn>
                <a:cxn ang="0">
                  <a:pos x="55" y="120"/>
                </a:cxn>
                <a:cxn ang="0">
                  <a:pos x="49" y="118"/>
                </a:cxn>
                <a:cxn ang="0">
                  <a:pos x="42" y="115"/>
                </a:cxn>
                <a:cxn ang="0">
                  <a:pos x="37" y="113"/>
                </a:cxn>
                <a:cxn ang="0">
                  <a:pos x="32" y="109"/>
                </a:cxn>
                <a:cxn ang="0">
                  <a:pos x="27" y="106"/>
                </a:cxn>
                <a:cxn ang="0">
                  <a:pos x="22" y="102"/>
                </a:cxn>
                <a:cxn ang="0">
                  <a:pos x="18" y="98"/>
                </a:cxn>
                <a:cxn ang="0">
                  <a:pos x="14" y="94"/>
                </a:cxn>
                <a:cxn ang="0">
                  <a:pos x="11" y="90"/>
                </a:cxn>
                <a:cxn ang="0">
                  <a:pos x="8" y="85"/>
                </a:cxn>
                <a:cxn ang="0">
                  <a:pos x="6" y="81"/>
                </a:cxn>
                <a:cxn ang="0">
                  <a:pos x="4" y="76"/>
                </a:cxn>
                <a:cxn ang="0">
                  <a:pos x="3" y="71"/>
                </a:cxn>
                <a:cxn ang="0">
                  <a:pos x="2" y="62"/>
                </a:cxn>
                <a:cxn ang="0">
                  <a:pos x="2" y="57"/>
                </a:cxn>
                <a:cxn ang="0">
                  <a:pos x="3" y="51"/>
                </a:cxn>
                <a:cxn ang="0">
                  <a:pos x="4" y="49"/>
                </a:cxn>
                <a:cxn ang="0">
                  <a:pos x="3" y="52"/>
                </a:cxn>
                <a:cxn ang="0">
                  <a:pos x="119" y="53"/>
                </a:cxn>
                <a:cxn ang="0">
                  <a:pos x="101" y="0"/>
                </a:cxn>
                <a:cxn ang="0">
                  <a:pos x="175" y="63"/>
                </a:cxn>
              </a:cxnLst>
              <a:rect l="0" t="0" r="r" b="b"/>
              <a:pathLst>
                <a:path w="175" h="125">
                  <a:moveTo>
                    <a:pt x="175" y="63"/>
                  </a:moveTo>
                  <a:cubicBezTo>
                    <a:pt x="175" y="87"/>
                    <a:pt x="156" y="108"/>
                    <a:pt x="129" y="118"/>
                  </a:cubicBezTo>
                  <a:cubicBezTo>
                    <a:pt x="128" y="119"/>
                    <a:pt x="126" y="119"/>
                    <a:pt x="124" y="120"/>
                  </a:cubicBezTo>
                  <a:cubicBezTo>
                    <a:pt x="117" y="122"/>
                    <a:pt x="117" y="122"/>
                    <a:pt x="112" y="123"/>
                  </a:cubicBezTo>
                  <a:cubicBezTo>
                    <a:pt x="109" y="124"/>
                    <a:pt x="109" y="124"/>
                    <a:pt x="109" y="124"/>
                  </a:cubicBezTo>
                  <a:cubicBezTo>
                    <a:pt x="108" y="124"/>
                    <a:pt x="106" y="124"/>
                    <a:pt x="105" y="124"/>
                  </a:cubicBezTo>
                  <a:cubicBezTo>
                    <a:pt x="102" y="124"/>
                    <a:pt x="102" y="124"/>
                    <a:pt x="102" y="124"/>
                  </a:cubicBezTo>
                  <a:cubicBezTo>
                    <a:pt x="102" y="124"/>
                    <a:pt x="101" y="125"/>
                    <a:pt x="100" y="125"/>
                  </a:cubicBezTo>
                  <a:cubicBezTo>
                    <a:pt x="99" y="125"/>
                    <a:pt x="99" y="125"/>
                    <a:pt x="99" y="125"/>
                  </a:cubicBezTo>
                  <a:cubicBezTo>
                    <a:pt x="98" y="125"/>
                    <a:pt x="98" y="125"/>
                    <a:pt x="97" y="125"/>
                  </a:cubicBezTo>
                  <a:cubicBezTo>
                    <a:pt x="96" y="125"/>
                    <a:pt x="96" y="125"/>
                    <a:pt x="96" y="125"/>
                  </a:cubicBezTo>
                  <a:cubicBezTo>
                    <a:pt x="96" y="125"/>
                    <a:pt x="96" y="125"/>
                    <a:pt x="95" y="125"/>
                  </a:cubicBezTo>
                  <a:cubicBezTo>
                    <a:pt x="94" y="125"/>
                    <a:pt x="94" y="125"/>
                    <a:pt x="94" y="125"/>
                  </a:cubicBezTo>
                  <a:cubicBezTo>
                    <a:pt x="94" y="125"/>
                    <a:pt x="94" y="125"/>
                    <a:pt x="93" y="125"/>
                  </a:cubicBezTo>
                  <a:cubicBezTo>
                    <a:pt x="93" y="125"/>
                    <a:pt x="93" y="125"/>
                    <a:pt x="93" y="125"/>
                  </a:cubicBezTo>
                  <a:cubicBezTo>
                    <a:pt x="92" y="125"/>
                    <a:pt x="92" y="125"/>
                    <a:pt x="92" y="125"/>
                  </a:cubicBezTo>
                  <a:cubicBezTo>
                    <a:pt x="91" y="125"/>
                    <a:pt x="91" y="125"/>
                    <a:pt x="91" y="125"/>
                  </a:cubicBezTo>
                  <a:cubicBezTo>
                    <a:pt x="90" y="125"/>
                    <a:pt x="90" y="125"/>
                    <a:pt x="90" y="125"/>
                  </a:cubicBezTo>
                  <a:cubicBezTo>
                    <a:pt x="90" y="125"/>
                    <a:pt x="90" y="125"/>
                    <a:pt x="90" y="125"/>
                  </a:cubicBezTo>
                  <a:cubicBezTo>
                    <a:pt x="89" y="125"/>
                    <a:pt x="89" y="125"/>
                    <a:pt x="89" y="125"/>
                  </a:cubicBezTo>
                  <a:cubicBezTo>
                    <a:pt x="88" y="125"/>
                    <a:pt x="88" y="125"/>
                    <a:pt x="88" y="125"/>
                  </a:cubicBezTo>
                  <a:cubicBezTo>
                    <a:pt x="88" y="125"/>
                    <a:pt x="88" y="125"/>
                    <a:pt x="88" y="125"/>
                  </a:cubicBezTo>
                  <a:cubicBezTo>
                    <a:pt x="87" y="125"/>
                    <a:pt x="87" y="125"/>
                    <a:pt x="87" y="125"/>
                  </a:cubicBezTo>
                  <a:cubicBezTo>
                    <a:pt x="80" y="125"/>
                    <a:pt x="74" y="124"/>
                    <a:pt x="68" y="123"/>
                  </a:cubicBezTo>
                  <a:cubicBezTo>
                    <a:pt x="63" y="122"/>
                    <a:pt x="63" y="122"/>
                    <a:pt x="63" y="122"/>
                  </a:cubicBezTo>
                  <a:cubicBezTo>
                    <a:pt x="61" y="122"/>
                    <a:pt x="57" y="121"/>
                    <a:pt x="55" y="120"/>
                  </a:cubicBezTo>
                  <a:cubicBezTo>
                    <a:pt x="49" y="118"/>
                    <a:pt x="49" y="118"/>
                    <a:pt x="49" y="118"/>
                  </a:cubicBezTo>
                  <a:cubicBezTo>
                    <a:pt x="47" y="117"/>
                    <a:pt x="44" y="116"/>
                    <a:pt x="42" y="115"/>
                  </a:cubicBezTo>
                  <a:cubicBezTo>
                    <a:pt x="37" y="113"/>
                    <a:pt x="37" y="113"/>
                    <a:pt x="37" y="113"/>
                  </a:cubicBezTo>
                  <a:cubicBezTo>
                    <a:pt x="35" y="112"/>
                    <a:pt x="33" y="110"/>
                    <a:pt x="32" y="109"/>
                  </a:cubicBezTo>
                  <a:cubicBezTo>
                    <a:pt x="27" y="106"/>
                    <a:pt x="27" y="106"/>
                    <a:pt x="27" y="106"/>
                  </a:cubicBezTo>
                  <a:cubicBezTo>
                    <a:pt x="25" y="105"/>
                    <a:pt x="23" y="103"/>
                    <a:pt x="22" y="102"/>
                  </a:cubicBezTo>
                  <a:cubicBezTo>
                    <a:pt x="18" y="98"/>
                    <a:pt x="18" y="98"/>
                    <a:pt x="18" y="98"/>
                  </a:cubicBezTo>
                  <a:cubicBezTo>
                    <a:pt x="17" y="97"/>
                    <a:pt x="15" y="96"/>
                    <a:pt x="14" y="94"/>
                  </a:cubicBezTo>
                  <a:cubicBezTo>
                    <a:pt x="11" y="90"/>
                    <a:pt x="11" y="90"/>
                    <a:pt x="11" y="90"/>
                  </a:cubicBezTo>
                  <a:cubicBezTo>
                    <a:pt x="10" y="89"/>
                    <a:pt x="9" y="87"/>
                    <a:pt x="8" y="85"/>
                  </a:cubicBezTo>
                  <a:cubicBezTo>
                    <a:pt x="6" y="81"/>
                    <a:pt x="6" y="81"/>
                    <a:pt x="6" y="81"/>
                  </a:cubicBezTo>
                  <a:cubicBezTo>
                    <a:pt x="5" y="79"/>
                    <a:pt x="5" y="77"/>
                    <a:pt x="4" y="76"/>
                  </a:cubicBezTo>
                  <a:cubicBezTo>
                    <a:pt x="3" y="71"/>
                    <a:pt x="3" y="71"/>
                    <a:pt x="3" y="71"/>
                  </a:cubicBezTo>
                  <a:cubicBezTo>
                    <a:pt x="3" y="68"/>
                    <a:pt x="2" y="65"/>
                    <a:pt x="2" y="62"/>
                  </a:cubicBezTo>
                  <a:cubicBezTo>
                    <a:pt x="2" y="57"/>
                    <a:pt x="2" y="57"/>
                    <a:pt x="2" y="57"/>
                  </a:cubicBezTo>
                  <a:cubicBezTo>
                    <a:pt x="3" y="55"/>
                    <a:pt x="3" y="53"/>
                    <a:pt x="3" y="51"/>
                  </a:cubicBezTo>
                  <a:cubicBezTo>
                    <a:pt x="3" y="51"/>
                    <a:pt x="4" y="50"/>
                    <a:pt x="4" y="49"/>
                  </a:cubicBezTo>
                  <a:cubicBezTo>
                    <a:pt x="4" y="50"/>
                    <a:pt x="3" y="51"/>
                    <a:pt x="3" y="52"/>
                  </a:cubicBezTo>
                  <a:cubicBezTo>
                    <a:pt x="0" y="95"/>
                    <a:pt x="92" y="77"/>
                    <a:pt x="119" y="53"/>
                  </a:cubicBezTo>
                  <a:cubicBezTo>
                    <a:pt x="145" y="29"/>
                    <a:pt x="131" y="5"/>
                    <a:pt x="101" y="0"/>
                  </a:cubicBezTo>
                  <a:cubicBezTo>
                    <a:pt x="143" y="4"/>
                    <a:pt x="175" y="31"/>
                    <a:pt x="175" y="63"/>
                  </a:cubicBezTo>
                </a:path>
              </a:pathLst>
            </a:custGeom>
            <a:solidFill>
              <a:srgbClr val="7C25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Freeform 114"/>
            <p:cNvSpPr>
              <a:spLocks/>
            </p:cNvSpPr>
            <p:nvPr/>
          </p:nvSpPr>
          <p:spPr bwMode="auto">
            <a:xfrm>
              <a:off x="2971" y="2750"/>
              <a:ext cx="155" cy="220"/>
            </a:xfrm>
            <a:custGeom>
              <a:avLst/>
              <a:gdLst/>
              <a:ahLst/>
              <a:cxnLst>
                <a:cxn ang="0">
                  <a:pos x="23" y="2"/>
                </a:cxn>
                <a:cxn ang="0">
                  <a:pos x="36" y="6"/>
                </a:cxn>
                <a:cxn ang="0">
                  <a:pos x="41" y="9"/>
                </a:cxn>
                <a:cxn ang="0">
                  <a:pos x="47" y="11"/>
                </a:cxn>
                <a:cxn ang="0">
                  <a:pos x="53" y="14"/>
                </a:cxn>
                <a:cxn ang="0">
                  <a:pos x="58" y="18"/>
                </a:cxn>
                <a:cxn ang="0">
                  <a:pos x="62" y="21"/>
                </a:cxn>
                <a:cxn ang="0">
                  <a:pos x="67" y="25"/>
                </a:cxn>
                <a:cxn ang="0">
                  <a:pos x="70" y="29"/>
                </a:cxn>
                <a:cxn ang="0">
                  <a:pos x="74" y="34"/>
                </a:cxn>
                <a:cxn ang="0">
                  <a:pos x="77" y="38"/>
                </a:cxn>
                <a:cxn ang="0">
                  <a:pos x="79" y="43"/>
                </a:cxn>
                <a:cxn ang="0">
                  <a:pos x="81" y="47"/>
                </a:cxn>
                <a:cxn ang="0">
                  <a:pos x="82" y="52"/>
                </a:cxn>
                <a:cxn ang="0">
                  <a:pos x="83" y="58"/>
                </a:cxn>
                <a:cxn ang="0">
                  <a:pos x="84" y="63"/>
                </a:cxn>
                <a:cxn ang="0">
                  <a:pos x="83" y="68"/>
                </a:cxn>
                <a:cxn ang="0">
                  <a:pos x="82" y="73"/>
                </a:cxn>
                <a:cxn ang="0">
                  <a:pos x="81" y="78"/>
                </a:cxn>
                <a:cxn ang="0">
                  <a:pos x="79" y="83"/>
                </a:cxn>
                <a:cxn ang="0">
                  <a:pos x="77" y="87"/>
                </a:cxn>
                <a:cxn ang="0">
                  <a:pos x="74" y="92"/>
                </a:cxn>
                <a:cxn ang="0">
                  <a:pos x="71" y="96"/>
                </a:cxn>
                <a:cxn ang="0">
                  <a:pos x="67" y="100"/>
                </a:cxn>
                <a:cxn ang="0">
                  <a:pos x="63" y="104"/>
                </a:cxn>
                <a:cxn ang="0">
                  <a:pos x="58" y="108"/>
                </a:cxn>
                <a:cxn ang="0">
                  <a:pos x="53" y="111"/>
                </a:cxn>
                <a:cxn ang="0">
                  <a:pos x="48" y="114"/>
                </a:cxn>
                <a:cxn ang="0">
                  <a:pos x="42" y="117"/>
                </a:cxn>
                <a:cxn ang="0">
                  <a:pos x="36" y="119"/>
                </a:cxn>
                <a:cxn ang="0">
                  <a:pos x="82" y="64"/>
                </a:cxn>
                <a:cxn ang="0">
                  <a:pos x="18" y="2"/>
                </a:cxn>
                <a:cxn ang="0">
                  <a:pos x="17" y="2"/>
                </a:cxn>
                <a:cxn ang="0">
                  <a:pos x="0" y="0"/>
                </a:cxn>
                <a:cxn ang="0">
                  <a:pos x="2" y="0"/>
                </a:cxn>
                <a:cxn ang="0">
                  <a:pos x="23" y="2"/>
                </a:cxn>
              </a:cxnLst>
              <a:rect l="0" t="0" r="r" b="b"/>
              <a:pathLst>
                <a:path w="84" h="119">
                  <a:moveTo>
                    <a:pt x="23" y="2"/>
                  </a:moveTo>
                  <a:cubicBezTo>
                    <a:pt x="29" y="4"/>
                    <a:pt x="30" y="4"/>
                    <a:pt x="36" y="6"/>
                  </a:cubicBezTo>
                  <a:cubicBezTo>
                    <a:pt x="41" y="9"/>
                    <a:pt x="41" y="9"/>
                    <a:pt x="41" y="9"/>
                  </a:cubicBezTo>
                  <a:cubicBezTo>
                    <a:pt x="43" y="9"/>
                    <a:pt x="46" y="11"/>
                    <a:pt x="47" y="11"/>
                  </a:cubicBezTo>
                  <a:cubicBezTo>
                    <a:pt x="53" y="14"/>
                    <a:pt x="53" y="14"/>
                    <a:pt x="53" y="14"/>
                  </a:cubicBezTo>
                  <a:cubicBezTo>
                    <a:pt x="54" y="15"/>
                    <a:pt x="56" y="17"/>
                    <a:pt x="58" y="18"/>
                  </a:cubicBezTo>
                  <a:cubicBezTo>
                    <a:pt x="62" y="21"/>
                    <a:pt x="62" y="21"/>
                    <a:pt x="62" y="21"/>
                  </a:cubicBezTo>
                  <a:cubicBezTo>
                    <a:pt x="64" y="23"/>
                    <a:pt x="65" y="24"/>
                    <a:pt x="67" y="25"/>
                  </a:cubicBezTo>
                  <a:cubicBezTo>
                    <a:pt x="70" y="29"/>
                    <a:pt x="70" y="29"/>
                    <a:pt x="70" y="29"/>
                  </a:cubicBezTo>
                  <a:cubicBezTo>
                    <a:pt x="71" y="31"/>
                    <a:pt x="73" y="32"/>
                    <a:pt x="74" y="34"/>
                  </a:cubicBezTo>
                  <a:cubicBezTo>
                    <a:pt x="77" y="38"/>
                    <a:pt x="77" y="38"/>
                    <a:pt x="77" y="38"/>
                  </a:cubicBezTo>
                  <a:cubicBezTo>
                    <a:pt x="77" y="39"/>
                    <a:pt x="78" y="41"/>
                    <a:pt x="79" y="43"/>
                  </a:cubicBezTo>
                  <a:cubicBezTo>
                    <a:pt x="81" y="47"/>
                    <a:pt x="81" y="47"/>
                    <a:pt x="81" y="47"/>
                  </a:cubicBezTo>
                  <a:cubicBezTo>
                    <a:pt x="81" y="49"/>
                    <a:pt x="82" y="51"/>
                    <a:pt x="82" y="52"/>
                  </a:cubicBezTo>
                  <a:cubicBezTo>
                    <a:pt x="83" y="58"/>
                    <a:pt x="83" y="58"/>
                    <a:pt x="83" y="58"/>
                  </a:cubicBezTo>
                  <a:cubicBezTo>
                    <a:pt x="83" y="59"/>
                    <a:pt x="84" y="61"/>
                    <a:pt x="84" y="63"/>
                  </a:cubicBezTo>
                  <a:cubicBezTo>
                    <a:pt x="83" y="68"/>
                    <a:pt x="83" y="68"/>
                    <a:pt x="83" y="68"/>
                  </a:cubicBezTo>
                  <a:cubicBezTo>
                    <a:pt x="82" y="73"/>
                    <a:pt x="82" y="73"/>
                    <a:pt x="82" y="73"/>
                  </a:cubicBezTo>
                  <a:cubicBezTo>
                    <a:pt x="81" y="78"/>
                    <a:pt x="81" y="78"/>
                    <a:pt x="81" y="78"/>
                  </a:cubicBezTo>
                  <a:cubicBezTo>
                    <a:pt x="81" y="79"/>
                    <a:pt x="80" y="81"/>
                    <a:pt x="79" y="83"/>
                  </a:cubicBezTo>
                  <a:cubicBezTo>
                    <a:pt x="77" y="87"/>
                    <a:pt x="77" y="87"/>
                    <a:pt x="77" y="87"/>
                  </a:cubicBezTo>
                  <a:cubicBezTo>
                    <a:pt x="76" y="89"/>
                    <a:pt x="75" y="90"/>
                    <a:pt x="74" y="92"/>
                  </a:cubicBezTo>
                  <a:cubicBezTo>
                    <a:pt x="71" y="96"/>
                    <a:pt x="71" y="96"/>
                    <a:pt x="71" y="96"/>
                  </a:cubicBezTo>
                  <a:cubicBezTo>
                    <a:pt x="70" y="97"/>
                    <a:pt x="68" y="99"/>
                    <a:pt x="67" y="100"/>
                  </a:cubicBezTo>
                  <a:cubicBezTo>
                    <a:pt x="63" y="104"/>
                    <a:pt x="63" y="104"/>
                    <a:pt x="63" y="104"/>
                  </a:cubicBezTo>
                  <a:cubicBezTo>
                    <a:pt x="61" y="105"/>
                    <a:pt x="60" y="106"/>
                    <a:pt x="58" y="108"/>
                  </a:cubicBezTo>
                  <a:cubicBezTo>
                    <a:pt x="53" y="111"/>
                    <a:pt x="53" y="111"/>
                    <a:pt x="53" y="111"/>
                  </a:cubicBezTo>
                  <a:cubicBezTo>
                    <a:pt x="52" y="112"/>
                    <a:pt x="49" y="113"/>
                    <a:pt x="48" y="114"/>
                  </a:cubicBezTo>
                  <a:cubicBezTo>
                    <a:pt x="42" y="117"/>
                    <a:pt x="42" y="117"/>
                    <a:pt x="42" y="117"/>
                  </a:cubicBezTo>
                  <a:cubicBezTo>
                    <a:pt x="41" y="117"/>
                    <a:pt x="38" y="118"/>
                    <a:pt x="36" y="119"/>
                  </a:cubicBezTo>
                  <a:cubicBezTo>
                    <a:pt x="63" y="109"/>
                    <a:pt x="82" y="88"/>
                    <a:pt x="82" y="64"/>
                  </a:cubicBezTo>
                  <a:cubicBezTo>
                    <a:pt x="82" y="35"/>
                    <a:pt x="55" y="10"/>
                    <a:pt x="18" y="2"/>
                  </a:cubicBezTo>
                  <a:cubicBezTo>
                    <a:pt x="18" y="2"/>
                    <a:pt x="17" y="2"/>
                    <a:pt x="17" y="2"/>
                  </a:cubicBezTo>
                  <a:cubicBezTo>
                    <a:pt x="13" y="1"/>
                    <a:pt x="8" y="0"/>
                    <a:pt x="0" y="0"/>
                  </a:cubicBezTo>
                  <a:cubicBezTo>
                    <a:pt x="2" y="0"/>
                    <a:pt x="2" y="0"/>
                    <a:pt x="2" y="0"/>
                  </a:cubicBezTo>
                  <a:cubicBezTo>
                    <a:pt x="14" y="0"/>
                    <a:pt x="21" y="2"/>
                    <a:pt x="23" y="2"/>
                  </a:cubicBezTo>
                </a:path>
              </a:pathLst>
            </a:custGeom>
            <a:solidFill>
              <a:srgbClr val="7423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9" name="Freeform 115"/>
            <p:cNvSpPr>
              <a:spLocks/>
            </p:cNvSpPr>
            <p:nvPr/>
          </p:nvSpPr>
          <p:spPr bwMode="auto">
            <a:xfrm>
              <a:off x="2803" y="2754"/>
              <a:ext cx="319" cy="228"/>
            </a:xfrm>
            <a:custGeom>
              <a:avLst/>
              <a:gdLst/>
              <a:ahLst/>
              <a:cxnLst>
                <a:cxn ang="0">
                  <a:pos x="173" y="62"/>
                </a:cxn>
                <a:cxn ang="0">
                  <a:pos x="127" y="117"/>
                </a:cxn>
                <a:cxn ang="0">
                  <a:pos x="122" y="119"/>
                </a:cxn>
                <a:cxn ang="0">
                  <a:pos x="110" y="122"/>
                </a:cxn>
                <a:cxn ang="0">
                  <a:pos x="107" y="123"/>
                </a:cxn>
                <a:cxn ang="0">
                  <a:pos x="103" y="123"/>
                </a:cxn>
                <a:cxn ang="0">
                  <a:pos x="100" y="123"/>
                </a:cxn>
                <a:cxn ang="0">
                  <a:pos x="98" y="124"/>
                </a:cxn>
                <a:cxn ang="0">
                  <a:pos x="97" y="124"/>
                </a:cxn>
                <a:cxn ang="0">
                  <a:pos x="95" y="124"/>
                </a:cxn>
                <a:cxn ang="0">
                  <a:pos x="94" y="124"/>
                </a:cxn>
                <a:cxn ang="0">
                  <a:pos x="93" y="124"/>
                </a:cxn>
                <a:cxn ang="0">
                  <a:pos x="92" y="124"/>
                </a:cxn>
                <a:cxn ang="0">
                  <a:pos x="91" y="124"/>
                </a:cxn>
                <a:cxn ang="0">
                  <a:pos x="91" y="124"/>
                </a:cxn>
                <a:cxn ang="0">
                  <a:pos x="90" y="124"/>
                </a:cxn>
                <a:cxn ang="0">
                  <a:pos x="89" y="124"/>
                </a:cxn>
                <a:cxn ang="0">
                  <a:pos x="88" y="124"/>
                </a:cxn>
                <a:cxn ang="0">
                  <a:pos x="88" y="124"/>
                </a:cxn>
                <a:cxn ang="0">
                  <a:pos x="87" y="124"/>
                </a:cxn>
                <a:cxn ang="0">
                  <a:pos x="86" y="124"/>
                </a:cxn>
                <a:cxn ang="0">
                  <a:pos x="86" y="124"/>
                </a:cxn>
                <a:cxn ang="0">
                  <a:pos x="85" y="124"/>
                </a:cxn>
                <a:cxn ang="0">
                  <a:pos x="66" y="122"/>
                </a:cxn>
                <a:cxn ang="0">
                  <a:pos x="61" y="121"/>
                </a:cxn>
                <a:cxn ang="0">
                  <a:pos x="53" y="119"/>
                </a:cxn>
                <a:cxn ang="0">
                  <a:pos x="47" y="117"/>
                </a:cxn>
                <a:cxn ang="0">
                  <a:pos x="40" y="114"/>
                </a:cxn>
                <a:cxn ang="0">
                  <a:pos x="35" y="112"/>
                </a:cxn>
                <a:cxn ang="0">
                  <a:pos x="30" y="108"/>
                </a:cxn>
                <a:cxn ang="0">
                  <a:pos x="25" y="105"/>
                </a:cxn>
                <a:cxn ang="0">
                  <a:pos x="20" y="101"/>
                </a:cxn>
                <a:cxn ang="0">
                  <a:pos x="16" y="97"/>
                </a:cxn>
                <a:cxn ang="0">
                  <a:pos x="12" y="93"/>
                </a:cxn>
                <a:cxn ang="0">
                  <a:pos x="9" y="89"/>
                </a:cxn>
                <a:cxn ang="0">
                  <a:pos x="6" y="84"/>
                </a:cxn>
                <a:cxn ang="0">
                  <a:pos x="4" y="80"/>
                </a:cxn>
                <a:cxn ang="0">
                  <a:pos x="2" y="75"/>
                </a:cxn>
                <a:cxn ang="0">
                  <a:pos x="1" y="70"/>
                </a:cxn>
                <a:cxn ang="0">
                  <a:pos x="0" y="61"/>
                </a:cxn>
                <a:cxn ang="0">
                  <a:pos x="0" y="56"/>
                </a:cxn>
                <a:cxn ang="0">
                  <a:pos x="1" y="52"/>
                </a:cxn>
                <a:cxn ang="0">
                  <a:pos x="1" y="54"/>
                </a:cxn>
                <a:cxn ang="0">
                  <a:pos x="121" y="52"/>
                </a:cxn>
                <a:cxn ang="0">
                  <a:pos x="109" y="0"/>
                </a:cxn>
                <a:cxn ang="0">
                  <a:pos x="173" y="62"/>
                </a:cxn>
              </a:cxnLst>
              <a:rect l="0" t="0" r="r" b="b"/>
              <a:pathLst>
                <a:path w="173" h="124">
                  <a:moveTo>
                    <a:pt x="173" y="62"/>
                  </a:moveTo>
                  <a:cubicBezTo>
                    <a:pt x="173" y="86"/>
                    <a:pt x="154" y="107"/>
                    <a:pt x="127" y="117"/>
                  </a:cubicBezTo>
                  <a:cubicBezTo>
                    <a:pt x="126" y="118"/>
                    <a:pt x="124" y="118"/>
                    <a:pt x="122" y="119"/>
                  </a:cubicBezTo>
                  <a:cubicBezTo>
                    <a:pt x="115" y="121"/>
                    <a:pt x="115" y="121"/>
                    <a:pt x="110" y="122"/>
                  </a:cubicBezTo>
                  <a:cubicBezTo>
                    <a:pt x="107" y="123"/>
                    <a:pt x="107" y="123"/>
                    <a:pt x="107" y="123"/>
                  </a:cubicBezTo>
                  <a:cubicBezTo>
                    <a:pt x="106" y="123"/>
                    <a:pt x="104" y="123"/>
                    <a:pt x="103" y="123"/>
                  </a:cubicBezTo>
                  <a:cubicBezTo>
                    <a:pt x="100" y="123"/>
                    <a:pt x="100" y="123"/>
                    <a:pt x="100" y="123"/>
                  </a:cubicBezTo>
                  <a:cubicBezTo>
                    <a:pt x="100" y="123"/>
                    <a:pt x="99" y="124"/>
                    <a:pt x="98" y="124"/>
                  </a:cubicBezTo>
                  <a:cubicBezTo>
                    <a:pt x="97" y="124"/>
                    <a:pt x="97" y="124"/>
                    <a:pt x="97" y="124"/>
                  </a:cubicBezTo>
                  <a:cubicBezTo>
                    <a:pt x="96" y="124"/>
                    <a:pt x="96" y="124"/>
                    <a:pt x="95" y="124"/>
                  </a:cubicBezTo>
                  <a:cubicBezTo>
                    <a:pt x="94" y="124"/>
                    <a:pt x="94" y="124"/>
                    <a:pt x="94" y="124"/>
                  </a:cubicBezTo>
                  <a:cubicBezTo>
                    <a:pt x="94" y="124"/>
                    <a:pt x="94" y="124"/>
                    <a:pt x="93" y="124"/>
                  </a:cubicBezTo>
                  <a:cubicBezTo>
                    <a:pt x="92" y="124"/>
                    <a:pt x="92" y="124"/>
                    <a:pt x="92" y="124"/>
                  </a:cubicBezTo>
                  <a:cubicBezTo>
                    <a:pt x="92" y="124"/>
                    <a:pt x="92" y="124"/>
                    <a:pt x="91" y="124"/>
                  </a:cubicBezTo>
                  <a:cubicBezTo>
                    <a:pt x="91" y="124"/>
                    <a:pt x="91" y="124"/>
                    <a:pt x="91" y="124"/>
                  </a:cubicBezTo>
                  <a:cubicBezTo>
                    <a:pt x="90" y="124"/>
                    <a:pt x="90" y="124"/>
                    <a:pt x="90" y="124"/>
                  </a:cubicBezTo>
                  <a:cubicBezTo>
                    <a:pt x="89" y="124"/>
                    <a:pt x="89" y="124"/>
                    <a:pt x="89" y="124"/>
                  </a:cubicBezTo>
                  <a:cubicBezTo>
                    <a:pt x="88" y="124"/>
                    <a:pt x="88" y="124"/>
                    <a:pt x="88" y="124"/>
                  </a:cubicBezTo>
                  <a:cubicBezTo>
                    <a:pt x="88" y="124"/>
                    <a:pt x="88" y="124"/>
                    <a:pt x="88" y="124"/>
                  </a:cubicBezTo>
                  <a:cubicBezTo>
                    <a:pt x="87" y="124"/>
                    <a:pt x="87" y="124"/>
                    <a:pt x="87" y="124"/>
                  </a:cubicBezTo>
                  <a:cubicBezTo>
                    <a:pt x="86" y="124"/>
                    <a:pt x="86" y="124"/>
                    <a:pt x="86" y="124"/>
                  </a:cubicBezTo>
                  <a:cubicBezTo>
                    <a:pt x="86" y="124"/>
                    <a:pt x="86" y="124"/>
                    <a:pt x="86" y="124"/>
                  </a:cubicBezTo>
                  <a:cubicBezTo>
                    <a:pt x="85" y="124"/>
                    <a:pt x="85" y="124"/>
                    <a:pt x="85" y="124"/>
                  </a:cubicBezTo>
                  <a:cubicBezTo>
                    <a:pt x="78" y="124"/>
                    <a:pt x="72" y="123"/>
                    <a:pt x="66" y="122"/>
                  </a:cubicBezTo>
                  <a:cubicBezTo>
                    <a:pt x="61" y="121"/>
                    <a:pt x="61" y="121"/>
                    <a:pt x="61" y="121"/>
                  </a:cubicBezTo>
                  <a:cubicBezTo>
                    <a:pt x="59" y="121"/>
                    <a:pt x="55" y="120"/>
                    <a:pt x="53" y="119"/>
                  </a:cubicBezTo>
                  <a:cubicBezTo>
                    <a:pt x="47" y="117"/>
                    <a:pt x="47" y="117"/>
                    <a:pt x="47" y="117"/>
                  </a:cubicBezTo>
                  <a:cubicBezTo>
                    <a:pt x="45" y="116"/>
                    <a:pt x="42" y="115"/>
                    <a:pt x="40" y="114"/>
                  </a:cubicBezTo>
                  <a:cubicBezTo>
                    <a:pt x="35" y="112"/>
                    <a:pt x="35" y="112"/>
                    <a:pt x="35" y="112"/>
                  </a:cubicBezTo>
                  <a:cubicBezTo>
                    <a:pt x="33" y="111"/>
                    <a:pt x="31" y="109"/>
                    <a:pt x="30" y="108"/>
                  </a:cubicBezTo>
                  <a:cubicBezTo>
                    <a:pt x="25" y="105"/>
                    <a:pt x="25" y="105"/>
                    <a:pt x="25" y="105"/>
                  </a:cubicBezTo>
                  <a:cubicBezTo>
                    <a:pt x="23" y="104"/>
                    <a:pt x="21" y="102"/>
                    <a:pt x="20" y="101"/>
                  </a:cubicBezTo>
                  <a:cubicBezTo>
                    <a:pt x="16" y="97"/>
                    <a:pt x="16" y="97"/>
                    <a:pt x="16" y="97"/>
                  </a:cubicBezTo>
                  <a:cubicBezTo>
                    <a:pt x="15" y="96"/>
                    <a:pt x="13" y="95"/>
                    <a:pt x="12" y="93"/>
                  </a:cubicBezTo>
                  <a:cubicBezTo>
                    <a:pt x="9" y="89"/>
                    <a:pt x="9" y="89"/>
                    <a:pt x="9" y="89"/>
                  </a:cubicBezTo>
                  <a:cubicBezTo>
                    <a:pt x="8" y="88"/>
                    <a:pt x="7" y="86"/>
                    <a:pt x="6" y="84"/>
                  </a:cubicBezTo>
                  <a:cubicBezTo>
                    <a:pt x="4" y="80"/>
                    <a:pt x="4" y="80"/>
                    <a:pt x="4" y="80"/>
                  </a:cubicBezTo>
                  <a:cubicBezTo>
                    <a:pt x="3" y="78"/>
                    <a:pt x="3" y="76"/>
                    <a:pt x="2" y="75"/>
                  </a:cubicBezTo>
                  <a:cubicBezTo>
                    <a:pt x="1" y="70"/>
                    <a:pt x="1" y="70"/>
                    <a:pt x="1" y="70"/>
                  </a:cubicBezTo>
                  <a:cubicBezTo>
                    <a:pt x="1" y="67"/>
                    <a:pt x="0" y="64"/>
                    <a:pt x="0" y="61"/>
                  </a:cubicBezTo>
                  <a:cubicBezTo>
                    <a:pt x="0" y="56"/>
                    <a:pt x="0" y="56"/>
                    <a:pt x="0" y="56"/>
                  </a:cubicBezTo>
                  <a:cubicBezTo>
                    <a:pt x="1" y="52"/>
                    <a:pt x="1" y="52"/>
                    <a:pt x="1" y="52"/>
                  </a:cubicBezTo>
                  <a:cubicBezTo>
                    <a:pt x="1" y="54"/>
                    <a:pt x="1" y="54"/>
                    <a:pt x="1" y="54"/>
                  </a:cubicBezTo>
                  <a:cubicBezTo>
                    <a:pt x="0" y="94"/>
                    <a:pt x="92" y="81"/>
                    <a:pt x="121" y="52"/>
                  </a:cubicBezTo>
                  <a:cubicBezTo>
                    <a:pt x="149" y="25"/>
                    <a:pt x="127" y="5"/>
                    <a:pt x="109" y="0"/>
                  </a:cubicBezTo>
                  <a:cubicBezTo>
                    <a:pt x="146" y="8"/>
                    <a:pt x="173" y="33"/>
                    <a:pt x="173" y="62"/>
                  </a:cubicBezTo>
                </a:path>
              </a:pathLst>
            </a:custGeom>
            <a:solidFill>
              <a:srgbClr val="7423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116"/>
            <p:cNvSpPr>
              <a:spLocks/>
            </p:cNvSpPr>
            <p:nvPr/>
          </p:nvSpPr>
          <p:spPr bwMode="auto">
            <a:xfrm>
              <a:off x="2984" y="2750"/>
              <a:ext cx="142" cy="220"/>
            </a:xfrm>
            <a:custGeom>
              <a:avLst/>
              <a:gdLst/>
              <a:ahLst/>
              <a:cxnLst>
                <a:cxn ang="0">
                  <a:pos x="16" y="2"/>
                </a:cxn>
                <a:cxn ang="0">
                  <a:pos x="29" y="6"/>
                </a:cxn>
                <a:cxn ang="0">
                  <a:pos x="34" y="9"/>
                </a:cxn>
                <a:cxn ang="0">
                  <a:pos x="40" y="11"/>
                </a:cxn>
                <a:cxn ang="0">
                  <a:pos x="46" y="14"/>
                </a:cxn>
                <a:cxn ang="0">
                  <a:pos x="51" y="18"/>
                </a:cxn>
                <a:cxn ang="0">
                  <a:pos x="55" y="21"/>
                </a:cxn>
                <a:cxn ang="0">
                  <a:pos x="60" y="25"/>
                </a:cxn>
                <a:cxn ang="0">
                  <a:pos x="63" y="29"/>
                </a:cxn>
                <a:cxn ang="0">
                  <a:pos x="67" y="34"/>
                </a:cxn>
                <a:cxn ang="0">
                  <a:pos x="70" y="38"/>
                </a:cxn>
                <a:cxn ang="0">
                  <a:pos x="72" y="43"/>
                </a:cxn>
                <a:cxn ang="0">
                  <a:pos x="74" y="47"/>
                </a:cxn>
                <a:cxn ang="0">
                  <a:pos x="75" y="52"/>
                </a:cxn>
                <a:cxn ang="0">
                  <a:pos x="76" y="58"/>
                </a:cxn>
                <a:cxn ang="0">
                  <a:pos x="77" y="63"/>
                </a:cxn>
                <a:cxn ang="0">
                  <a:pos x="76" y="68"/>
                </a:cxn>
                <a:cxn ang="0">
                  <a:pos x="75" y="73"/>
                </a:cxn>
                <a:cxn ang="0">
                  <a:pos x="74" y="78"/>
                </a:cxn>
                <a:cxn ang="0">
                  <a:pos x="72" y="83"/>
                </a:cxn>
                <a:cxn ang="0">
                  <a:pos x="70" y="87"/>
                </a:cxn>
                <a:cxn ang="0">
                  <a:pos x="67" y="92"/>
                </a:cxn>
                <a:cxn ang="0">
                  <a:pos x="64" y="96"/>
                </a:cxn>
                <a:cxn ang="0">
                  <a:pos x="60" y="100"/>
                </a:cxn>
                <a:cxn ang="0">
                  <a:pos x="56" y="104"/>
                </a:cxn>
                <a:cxn ang="0">
                  <a:pos x="51" y="108"/>
                </a:cxn>
                <a:cxn ang="0">
                  <a:pos x="46" y="111"/>
                </a:cxn>
                <a:cxn ang="0">
                  <a:pos x="41" y="114"/>
                </a:cxn>
                <a:cxn ang="0">
                  <a:pos x="35" y="117"/>
                </a:cxn>
                <a:cxn ang="0">
                  <a:pos x="29" y="119"/>
                </a:cxn>
                <a:cxn ang="0">
                  <a:pos x="75" y="64"/>
                </a:cxn>
                <a:cxn ang="0">
                  <a:pos x="20" y="4"/>
                </a:cxn>
                <a:cxn ang="0">
                  <a:pos x="20" y="4"/>
                </a:cxn>
                <a:cxn ang="0">
                  <a:pos x="0" y="0"/>
                </a:cxn>
                <a:cxn ang="0">
                  <a:pos x="1" y="0"/>
                </a:cxn>
                <a:cxn ang="0">
                  <a:pos x="16" y="2"/>
                </a:cxn>
              </a:cxnLst>
              <a:rect l="0" t="0" r="r" b="b"/>
              <a:pathLst>
                <a:path w="77" h="119">
                  <a:moveTo>
                    <a:pt x="16" y="2"/>
                  </a:moveTo>
                  <a:cubicBezTo>
                    <a:pt x="22" y="4"/>
                    <a:pt x="23" y="4"/>
                    <a:pt x="29" y="6"/>
                  </a:cubicBezTo>
                  <a:cubicBezTo>
                    <a:pt x="34" y="9"/>
                    <a:pt x="34" y="9"/>
                    <a:pt x="34" y="9"/>
                  </a:cubicBezTo>
                  <a:cubicBezTo>
                    <a:pt x="36" y="9"/>
                    <a:pt x="39" y="11"/>
                    <a:pt x="40" y="11"/>
                  </a:cubicBezTo>
                  <a:cubicBezTo>
                    <a:pt x="46" y="14"/>
                    <a:pt x="46" y="14"/>
                    <a:pt x="46" y="14"/>
                  </a:cubicBezTo>
                  <a:cubicBezTo>
                    <a:pt x="47" y="15"/>
                    <a:pt x="49" y="17"/>
                    <a:pt x="51" y="18"/>
                  </a:cubicBezTo>
                  <a:cubicBezTo>
                    <a:pt x="55" y="21"/>
                    <a:pt x="55" y="21"/>
                    <a:pt x="55" y="21"/>
                  </a:cubicBezTo>
                  <a:cubicBezTo>
                    <a:pt x="57" y="23"/>
                    <a:pt x="58" y="24"/>
                    <a:pt x="60" y="25"/>
                  </a:cubicBezTo>
                  <a:cubicBezTo>
                    <a:pt x="63" y="29"/>
                    <a:pt x="63" y="29"/>
                    <a:pt x="63" y="29"/>
                  </a:cubicBezTo>
                  <a:cubicBezTo>
                    <a:pt x="64" y="31"/>
                    <a:pt x="66" y="32"/>
                    <a:pt x="67" y="34"/>
                  </a:cubicBezTo>
                  <a:cubicBezTo>
                    <a:pt x="70" y="38"/>
                    <a:pt x="70" y="38"/>
                    <a:pt x="70" y="38"/>
                  </a:cubicBezTo>
                  <a:cubicBezTo>
                    <a:pt x="70" y="39"/>
                    <a:pt x="71" y="41"/>
                    <a:pt x="72" y="43"/>
                  </a:cubicBezTo>
                  <a:cubicBezTo>
                    <a:pt x="74" y="47"/>
                    <a:pt x="74" y="47"/>
                    <a:pt x="74" y="47"/>
                  </a:cubicBezTo>
                  <a:cubicBezTo>
                    <a:pt x="74" y="49"/>
                    <a:pt x="75" y="51"/>
                    <a:pt x="75" y="52"/>
                  </a:cubicBezTo>
                  <a:cubicBezTo>
                    <a:pt x="76" y="58"/>
                    <a:pt x="76" y="58"/>
                    <a:pt x="76" y="58"/>
                  </a:cubicBezTo>
                  <a:cubicBezTo>
                    <a:pt x="76" y="59"/>
                    <a:pt x="77" y="61"/>
                    <a:pt x="77" y="63"/>
                  </a:cubicBezTo>
                  <a:cubicBezTo>
                    <a:pt x="76" y="68"/>
                    <a:pt x="76" y="68"/>
                    <a:pt x="76" y="68"/>
                  </a:cubicBezTo>
                  <a:cubicBezTo>
                    <a:pt x="75" y="73"/>
                    <a:pt x="75" y="73"/>
                    <a:pt x="75" y="73"/>
                  </a:cubicBezTo>
                  <a:cubicBezTo>
                    <a:pt x="74" y="78"/>
                    <a:pt x="74" y="78"/>
                    <a:pt x="74" y="78"/>
                  </a:cubicBezTo>
                  <a:cubicBezTo>
                    <a:pt x="74" y="79"/>
                    <a:pt x="73" y="81"/>
                    <a:pt x="72" y="83"/>
                  </a:cubicBezTo>
                  <a:cubicBezTo>
                    <a:pt x="70" y="87"/>
                    <a:pt x="70" y="87"/>
                    <a:pt x="70" y="87"/>
                  </a:cubicBezTo>
                  <a:cubicBezTo>
                    <a:pt x="69" y="89"/>
                    <a:pt x="68" y="90"/>
                    <a:pt x="67" y="92"/>
                  </a:cubicBezTo>
                  <a:cubicBezTo>
                    <a:pt x="64" y="96"/>
                    <a:pt x="64" y="96"/>
                    <a:pt x="64" y="96"/>
                  </a:cubicBezTo>
                  <a:cubicBezTo>
                    <a:pt x="63" y="97"/>
                    <a:pt x="61" y="99"/>
                    <a:pt x="60" y="100"/>
                  </a:cubicBezTo>
                  <a:cubicBezTo>
                    <a:pt x="56" y="104"/>
                    <a:pt x="56" y="104"/>
                    <a:pt x="56" y="104"/>
                  </a:cubicBezTo>
                  <a:cubicBezTo>
                    <a:pt x="54" y="105"/>
                    <a:pt x="53" y="106"/>
                    <a:pt x="51" y="108"/>
                  </a:cubicBezTo>
                  <a:cubicBezTo>
                    <a:pt x="46" y="111"/>
                    <a:pt x="46" y="111"/>
                    <a:pt x="46" y="111"/>
                  </a:cubicBezTo>
                  <a:cubicBezTo>
                    <a:pt x="45" y="112"/>
                    <a:pt x="42" y="113"/>
                    <a:pt x="41" y="114"/>
                  </a:cubicBezTo>
                  <a:cubicBezTo>
                    <a:pt x="35" y="117"/>
                    <a:pt x="35" y="117"/>
                    <a:pt x="35" y="117"/>
                  </a:cubicBezTo>
                  <a:cubicBezTo>
                    <a:pt x="34" y="117"/>
                    <a:pt x="31" y="118"/>
                    <a:pt x="29" y="119"/>
                  </a:cubicBezTo>
                  <a:cubicBezTo>
                    <a:pt x="56" y="109"/>
                    <a:pt x="75" y="88"/>
                    <a:pt x="75" y="64"/>
                  </a:cubicBezTo>
                  <a:cubicBezTo>
                    <a:pt x="75" y="37"/>
                    <a:pt x="52" y="14"/>
                    <a:pt x="20" y="4"/>
                  </a:cubicBezTo>
                  <a:cubicBezTo>
                    <a:pt x="20" y="4"/>
                    <a:pt x="20" y="4"/>
                    <a:pt x="20" y="4"/>
                  </a:cubicBezTo>
                  <a:cubicBezTo>
                    <a:pt x="11" y="1"/>
                    <a:pt x="2" y="0"/>
                    <a:pt x="0" y="0"/>
                  </a:cubicBezTo>
                  <a:cubicBezTo>
                    <a:pt x="1" y="0"/>
                    <a:pt x="1" y="0"/>
                    <a:pt x="1" y="0"/>
                  </a:cubicBezTo>
                  <a:cubicBezTo>
                    <a:pt x="9" y="1"/>
                    <a:pt x="13" y="2"/>
                    <a:pt x="16" y="2"/>
                  </a:cubicBezTo>
                </a:path>
              </a:pathLst>
            </a:custGeom>
            <a:solidFill>
              <a:srgbClr val="6C2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p:nvSpPr>
          <p:spPr bwMode="auto">
            <a:xfrm>
              <a:off x="2803" y="2758"/>
              <a:ext cx="319" cy="224"/>
            </a:xfrm>
            <a:custGeom>
              <a:avLst/>
              <a:gdLst/>
              <a:ahLst/>
              <a:cxnLst>
                <a:cxn ang="0">
                  <a:pos x="173" y="60"/>
                </a:cxn>
                <a:cxn ang="0">
                  <a:pos x="127" y="115"/>
                </a:cxn>
                <a:cxn ang="0">
                  <a:pos x="122" y="117"/>
                </a:cxn>
                <a:cxn ang="0">
                  <a:pos x="110" y="120"/>
                </a:cxn>
                <a:cxn ang="0">
                  <a:pos x="107" y="121"/>
                </a:cxn>
                <a:cxn ang="0">
                  <a:pos x="103" y="121"/>
                </a:cxn>
                <a:cxn ang="0">
                  <a:pos x="100" y="121"/>
                </a:cxn>
                <a:cxn ang="0">
                  <a:pos x="98" y="122"/>
                </a:cxn>
                <a:cxn ang="0">
                  <a:pos x="97" y="122"/>
                </a:cxn>
                <a:cxn ang="0">
                  <a:pos x="95" y="122"/>
                </a:cxn>
                <a:cxn ang="0">
                  <a:pos x="94" y="122"/>
                </a:cxn>
                <a:cxn ang="0">
                  <a:pos x="93" y="122"/>
                </a:cxn>
                <a:cxn ang="0">
                  <a:pos x="92" y="122"/>
                </a:cxn>
                <a:cxn ang="0">
                  <a:pos x="91" y="122"/>
                </a:cxn>
                <a:cxn ang="0">
                  <a:pos x="91" y="122"/>
                </a:cxn>
                <a:cxn ang="0">
                  <a:pos x="90" y="122"/>
                </a:cxn>
                <a:cxn ang="0">
                  <a:pos x="89" y="122"/>
                </a:cxn>
                <a:cxn ang="0">
                  <a:pos x="88" y="122"/>
                </a:cxn>
                <a:cxn ang="0">
                  <a:pos x="88" y="122"/>
                </a:cxn>
                <a:cxn ang="0">
                  <a:pos x="87" y="122"/>
                </a:cxn>
                <a:cxn ang="0">
                  <a:pos x="86" y="122"/>
                </a:cxn>
                <a:cxn ang="0">
                  <a:pos x="86" y="122"/>
                </a:cxn>
                <a:cxn ang="0">
                  <a:pos x="85" y="122"/>
                </a:cxn>
                <a:cxn ang="0">
                  <a:pos x="66" y="120"/>
                </a:cxn>
                <a:cxn ang="0">
                  <a:pos x="61" y="119"/>
                </a:cxn>
                <a:cxn ang="0">
                  <a:pos x="53" y="117"/>
                </a:cxn>
                <a:cxn ang="0">
                  <a:pos x="47" y="115"/>
                </a:cxn>
                <a:cxn ang="0">
                  <a:pos x="40" y="112"/>
                </a:cxn>
                <a:cxn ang="0">
                  <a:pos x="35" y="110"/>
                </a:cxn>
                <a:cxn ang="0">
                  <a:pos x="30" y="106"/>
                </a:cxn>
                <a:cxn ang="0">
                  <a:pos x="25" y="103"/>
                </a:cxn>
                <a:cxn ang="0">
                  <a:pos x="20" y="99"/>
                </a:cxn>
                <a:cxn ang="0">
                  <a:pos x="16" y="95"/>
                </a:cxn>
                <a:cxn ang="0">
                  <a:pos x="12" y="91"/>
                </a:cxn>
                <a:cxn ang="0">
                  <a:pos x="9" y="87"/>
                </a:cxn>
                <a:cxn ang="0">
                  <a:pos x="6" y="82"/>
                </a:cxn>
                <a:cxn ang="0">
                  <a:pos x="4" y="78"/>
                </a:cxn>
                <a:cxn ang="0">
                  <a:pos x="2" y="73"/>
                </a:cxn>
                <a:cxn ang="0">
                  <a:pos x="1" y="68"/>
                </a:cxn>
                <a:cxn ang="0">
                  <a:pos x="0" y="59"/>
                </a:cxn>
                <a:cxn ang="0">
                  <a:pos x="0" y="54"/>
                </a:cxn>
                <a:cxn ang="0">
                  <a:pos x="0" y="53"/>
                </a:cxn>
                <a:cxn ang="0">
                  <a:pos x="0" y="55"/>
                </a:cxn>
                <a:cxn ang="0">
                  <a:pos x="126" y="50"/>
                </a:cxn>
                <a:cxn ang="0">
                  <a:pos x="118" y="0"/>
                </a:cxn>
                <a:cxn ang="0">
                  <a:pos x="173" y="60"/>
                </a:cxn>
              </a:cxnLst>
              <a:rect l="0" t="0" r="r" b="b"/>
              <a:pathLst>
                <a:path w="173" h="122">
                  <a:moveTo>
                    <a:pt x="173" y="60"/>
                  </a:moveTo>
                  <a:cubicBezTo>
                    <a:pt x="173" y="84"/>
                    <a:pt x="154" y="105"/>
                    <a:pt x="127" y="115"/>
                  </a:cubicBezTo>
                  <a:cubicBezTo>
                    <a:pt x="126" y="116"/>
                    <a:pt x="124" y="116"/>
                    <a:pt x="122" y="117"/>
                  </a:cubicBezTo>
                  <a:cubicBezTo>
                    <a:pt x="115" y="119"/>
                    <a:pt x="115" y="119"/>
                    <a:pt x="110" y="120"/>
                  </a:cubicBezTo>
                  <a:cubicBezTo>
                    <a:pt x="107" y="121"/>
                    <a:pt x="107" y="121"/>
                    <a:pt x="107" y="121"/>
                  </a:cubicBezTo>
                  <a:cubicBezTo>
                    <a:pt x="106" y="121"/>
                    <a:pt x="104" y="121"/>
                    <a:pt x="103" y="121"/>
                  </a:cubicBezTo>
                  <a:cubicBezTo>
                    <a:pt x="100" y="121"/>
                    <a:pt x="100" y="121"/>
                    <a:pt x="100" y="121"/>
                  </a:cubicBezTo>
                  <a:cubicBezTo>
                    <a:pt x="100" y="121"/>
                    <a:pt x="99" y="122"/>
                    <a:pt x="98" y="122"/>
                  </a:cubicBezTo>
                  <a:cubicBezTo>
                    <a:pt x="97" y="122"/>
                    <a:pt x="97" y="122"/>
                    <a:pt x="97" y="122"/>
                  </a:cubicBezTo>
                  <a:cubicBezTo>
                    <a:pt x="96" y="122"/>
                    <a:pt x="96" y="122"/>
                    <a:pt x="95" y="122"/>
                  </a:cubicBezTo>
                  <a:cubicBezTo>
                    <a:pt x="94" y="122"/>
                    <a:pt x="94" y="122"/>
                    <a:pt x="94" y="122"/>
                  </a:cubicBezTo>
                  <a:cubicBezTo>
                    <a:pt x="94" y="122"/>
                    <a:pt x="94" y="122"/>
                    <a:pt x="93" y="122"/>
                  </a:cubicBezTo>
                  <a:cubicBezTo>
                    <a:pt x="92" y="122"/>
                    <a:pt x="92" y="122"/>
                    <a:pt x="92" y="122"/>
                  </a:cubicBezTo>
                  <a:cubicBezTo>
                    <a:pt x="92" y="122"/>
                    <a:pt x="92" y="122"/>
                    <a:pt x="91" y="122"/>
                  </a:cubicBezTo>
                  <a:cubicBezTo>
                    <a:pt x="91" y="122"/>
                    <a:pt x="91" y="122"/>
                    <a:pt x="91" y="122"/>
                  </a:cubicBezTo>
                  <a:cubicBezTo>
                    <a:pt x="90" y="122"/>
                    <a:pt x="90" y="122"/>
                    <a:pt x="90" y="122"/>
                  </a:cubicBezTo>
                  <a:cubicBezTo>
                    <a:pt x="89" y="122"/>
                    <a:pt x="89" y="122"/>
                    <a:pt x="89" y="122"/>
                  </a:cubicBezTo>
                  <a:cubicBezTo>
                    <a:pt x="88" y="122"/>
                    <a:pt x="88" y="122"/>
                    <a:pt x="88" y="122"/>
                  </a:cubicBezTo>
                  <a:cubicBezTo>
                    <a:pt x="88" y="122"/>
                    <a:pt x="88" y="122"/>
                    <a:pt x="88" y="122"/>
                  </a:cubicBezTo>
                  <a:cubicBezTo>
                    <a:pt x="87" y="122"/>
                    <a:pt x="87" y="122"/>
                    <a:pt x="87" y="122"/>
                  </a:cubicBezTo>
                  <a:cubicBezTo>
                    <a:pt x="86" y="122"/>
                    <a:pt x="86" y="122"/>
                    <a:pt x="86" y="122"/>
                  </a:cubicBezTo>
                  <a:cubicBezTo>
                    <a:pt x="86" y="122"/>
                    <a:pt x="86" y="122"/>
                    <a:pt x="86" y="122"/>
                  </a:cubicBezTo>
                  <a:cubicBezTo>
                    <a:pt x="85" y="122"/>
                    <a:pt x="85" y="122"/>
                    <a:pt x="85" y="122"/>
                  </a:cubicBezTo>
                  <a:cubicBezTo>
                    <a:pt x="78" y="122"/>
                    <a:pt x="72" y="121"/>
                    <a:pt x="66" y="120"/>
                  </a:cubicBezTo>
                  <a:cubicBezTo>
                    <a:pt x="61" y="119"/>
                    <a:pt x="61" y="119"/>
                    <a:pt x="61" y="119"/>
                  </a:cubicBezTo>
                  <a:cubicBezTo>
                    <a:pt x="59" y="119"/>
                    <a:pt x="55" y="118"/>
                    <a:pt x="53" y="117"/>
                  </a:cubicBezTo>
                  <a:cubicBezTo>
                    <a:pt x="47" y="115"/>
                    <a:pt x="47" y="115"/>
                    <a:pt x="47" y="115"/>
                  </a:cubicBezTo>
                  <a:cubicBezTo>
                    <a:pt x="45" y="114"/>
                    <a:pt x="42" y="113"/>
                    <a:pt x="40" y="112"/>
                  </a:cubicBezTo>
                  <a:cubicBezTo>
                    <a:pt x="35" y="110"/>
                    <a:pt x="35" y="110"/>
                    <a:pt x="35" y="110"/>
                  </a:cubicBezTo>
                  <a:cubicBezTo>
                    <a:pt x="33" y="109"/>
                    <a:pt x="31" y="107"/>
                    <a:pt x="30" y="106"/>
                  </a:cubicBezTo>
                  <a:cubicBezTo>
                    <a:pt x="25" y="103"/>
                    <a:pt x="25" y="103"/>
                    <a:pt x="25" y="103"/>
                  </a:cubicBezTo>
                  <a:cubicBezTo>
                    <a:pt x="23" y="102"/>
                    <a:pt x="21" y="100"/>
                    <a:pt x="20" y="99"/>
                  </a:cubicBezTo>
                  <a:cubicBezTo>
                    <a:pt x="16" y="95"/>
                    <a:pt x="16" y="95"/>
                    <a:pt x="16" y="95"/>
                  </a:cubicBezTo>
                  <a:cubicBezTo>
                    <a:pt x="15" y="94"/>
                    <a:pt x="13" y="93"/>
                    <a:pt x="12" y="91"/>
                  </a:cubicBezTo>
                  <a:cubicBezTo>
                    <a:pt x="9" y="87"/>
                    <a:pt x="9" y="87"/>
                    <a:pt x="9" y="87"/>
                  </a:cubicBezTo>
                  <a:cubicBezTo>
                    <a:pt x="8" y="86"/>
                    <a:pt x="7" y="84"/>
                    <a:pt x="6" y="82"/>
                  </a:cubicBezTo>
                  <a:cubicBezTo>
                    <a:pt x="4" y="78"/>
                    <a:pt x="4" y="78"/>
                    <a:pt x="4" y="78"/>
                  </a:cubicBezTo>
                  <a:cubicBezTo>
                    <a:pt x="3" y="76"/>
                    <a:pt x="3" y="74"/>
                    <a:pt x="2" y="73"/>
                  </a:cubicBezTo>
                  <a:cubicBezTo>
                    <a:pt x="1" y="68"/>
                    <a:pt x="1" y="68"/>
                    <a:pt x="1" y="68"/>
                  </a:cubicBezTo>
                  <a:cubicBezTo>
                    <a:pt x="1" y="65"/>
                    <a:pt x="0" y="62"/>
                    <a:pt x="0" y="59"/>
                  </a:cubicBezTo>
                  <a:cubicBezTo>
                    <a:pt x="0" y="54"/>
                    <a:pt x="0" y="54"/>
                    <a:pt x="0" y="54"/>
                  </a:cubicBezTo>
                  <a:cubicBezTo>
                    <a:pt x="0" y="53"/>
                    <a:pt x="0" y="53"/>
                    <a:pt x="0" y="53"/>
                  </a:cubicBezTo>
                  <a:cubicBezTo>
                    <a:pt x="0" y="55"/>
                    <a:pt x="0" y="55"/>
                    <a:pt x="0" y="55"/>
                  </a:cubicBezTo>
                  <a:cubicBezTo>
                    <a:pt x="2" y="95"/>
                    <a:pt x="98" y="79"/>
                    <a:pt x="126" y="50"/>
                  </a:cubicBezTo>
                  <a:cubicBezTo>
                    <a:pt x="150" y="26"/>
                    <a:pt x="134" y="7"/>
                    <a:pt x="118" y="0"/>
                  </a:cubicBezTo>
                  <a:cubicBezTo>
                    <a:pt x="150" y="10"/>
                    <a:pt x="173" y="33"/>
                    <a:pt x="173" y="60"/>
                  </a:cubicBezTo>
                </a:path>
              </a:pathLst>
            </a:custGeom>
            <a:solidFill>
              <a:srgbClr val="6C2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p:cNvSpPr>
            <p:nvPr/>
          </p:nvSpPr>
          <p:spPr bwMode="auto">
            <a:xfrm>
              <a:off x="3006" y="2754"/>
              <a:ext cx="120" cy="216"/>
            </a:xfrm>
            <a:custGeom>
              <a:avLst/>
              <a:gdLst/>
              <a:ahLst/>
              <a:cxnLst>
                <a:cxn ang="0">
                  <a:pos x="4" y="0"/>
                </a:cxn>
                <a:cxn ang="0">
                  <a:pos x="17" y="4"/>
                </a:cxn>
                <a:cxn ang="0">
                  <a:pos x="22" y="7"/>
                </a:cxn>
                <a:cxn ang="0">
                  <a:pos x="28" y="9"/>
                </a:cxn>
                <a:cxn ang="0">
                  <a:pos x="34" y="12"/>
                </a:cxn>
                <a:cxn ang="0">
                  <a:pos x="39" y="16"/>
                </a:cxn>
                <a:cxn ang="0">
                  <a:pos x="43" y="19"/>
                </a:cxn>
                <a:cxn ang="0">
                  <a:pos x="48" y="23"/>
                </a:cxn>
                <a:cxn ang="0">
                  <a:pos x="51" y="27"/>
                </a:cxn>
                <a:cxn ang="0">
                  <a:pos x="55" y="32"/>
                </a:cxn>
                <a:cxn ang="0">
                  <a:pos x="58" y="36"/>
                </a:cxn>
                <a:cxn ang="0">
                  <a:pos x="60" y="41"/>
                </a:cxn>
                <a:cxn ang="0">
                  <a:pos x="62" y="45"/>
                </a:cxn>
                <a:cxn ang="0">
                  <a:pos x="63" y="50"/>
                </a:cxn>
                <a:cxn ang="0">
                  <a:pos x="64" y="56"/>
                </a:cxn>
                <a:cxn ang="0">
                  <a:pos x="65" y="61"/>
                </a:cxn>
                <a:cxn ang="0">
                  <a:pos x="64" y="66"/>
                </a:cxn>
                <a:cxn ang="0">
                  <a:pos x="63" y="71"/>
                </a:cxn>
                <a:cxn ang="0">
                  <a:pos x="62" y="76"/>
                </a:cxn>
                <a:cxn ang="0">
                  <a:pos x="60" y="81"/>
                </a:cxn>
                <a:cxn ang="0">
                  <a:pos x="58" y="85"/>
                </a:cxn>
                <a:cxn ang="0">
                  <a:pos x="55" y="90"/>
                </a:cxn>
                <a:cxn ang="0">
                  <a:pos x="52" y="94"/>
                </a:cxn>
                <a:cxn ang="0">
                  <a:pos x="48" y="98"/>
                </a:cxn>
                <a:cxn ang="0">
                  <a:pos x="44" y="102"/>
                </a:cxn>
                <a:cxn ang="0">
                  <a:pos x="39" y="106"/>
                </a:cxn>
                <a:cxn ang="0">
                  <a:pos x="34" y="109"/>
                </a:cxn>
                <a:cxn ang="0">
                  <a:pos x="29" y="112"/>
                </a:cxn>
                <a:cxn ang="0">
                  <a:pos x="23" y="115"/>
                </a:cxn>
                <a:cxn ang="0">
                  <a:pos x="17" y="117"/>
                </a:cxn>
                <a:cxn ang="0">
                  <a:pos x="63" y="62"/>
                </a:cxn>
                <a:cxn ang="0">
                  <a:pos x="16" y="5"/>
                </a:cxn>
                <a:cxn ang="0">
                  <a:pos x="15" y="5"/>
                </a:cxn>
                <a:cxn ang="0">
                  <a:pos x="0" y="0"/>
                </a:cxn>
                <a:cxn ang="0">
                  <a:pos x="2" y="0"/>
                </a:cxn>
                <a:cxn ang="0">
                  <a:pos x="4" y="0"/>
                </a:cxn>
              </a:cxnLst>
              <a:rect l="0" t="0" r="r" b="b"/>
              <a:pathLst>
                <a:path w="65" h="117">
                  <a:moveTo>
                    <a:pt x="4" y="0"/>
                  </a:moveTo>
                  <a:cubicBezTo>
                    <a:pt x="10" y="2"/>
                    <a:pt x="11" y="2"/>
                    <a:pt x="17" y="4"/>
                  </a:cubicBezTo>
                  <a:cubicBezTo>
                    <a:pt x="22" y="7"/>
                    <a:pt x="22" y="7"/>
                    <a:pt x="22" y="7"/>
                  </a:cubicBezTo>
                  <a:cubicBezTo>
                    <a:pt x="24" y="7"/>
                    <a:pt x="27" y="9"/>
                    <a:pt x="28" y="9"/>
                  </a:cubicBezTo>
                  <a:cubicBezTo>
                    <a:pt x="34" y="12"/>
                    <a:pt x="34" y="12"/>
                    <a:pt x="34" y="12"/>
                  </a:cubicBezTo>
                  <a:cubicBezTo>
                    <a:pt x="35" y="13"/>
                    <a:pt x="37" y="15"/>
                    <a:pt x="39" y="16"/>
                  </a:cubicBezTo>
                  <a:cubicBezTo>
                    <a:pt x="43" y="19"/>
                    <a:pt x="43" y="19"/>
                    <a:pt x="43" y="19"/>
                  </a:cubicBezTo>
                  <a:cubicBezTo>
                    <a:pt x="45" y="21"/>
                    <a:pt x="46" y="22"/>
                    <a:pt x="48" y="23"/>
                  </a:cubicBezTo>
                  <a:cubicBezTo>
                    <a:pt x="51" y="27"/>
                    <a:pt x="51" y="27"/>
                    <a:pt x="51" y="27"/>
                  </a:cubicBezTo>
                  <a:cubicBezTo>
                    <a:pt x="52" y="29"/>
                    <a:pt x="54" y="30"/>
                    <a:pt x="55" y="32"/>
                  </a:cubicBezTo>
                  <a:cubicBezTo>
                    <a:pt x="58" y="36"/>
                    <a:pt x="58" y="36"/>
                    <a:pt x="58" y="36"/>
                  </a:cubicBezTo>
                  <a:cubicBezTo>
                    <a:pt x="58" y="37"/>
                    <a:pt x="59" y="39"/>
                    <a:pt x="60" y="41"/>
                  </a:cubicBezTo>
                  <a:cubicBezTo>
                    <a:pt x="62" y="45"/>
                    <a:pt x="62" y="45"/>
                    <a:pt x="62" y="45"/>
                  </a:cubicBezTo>
                  <a:cubicBezTo>
                    <a:pt x="62" y="47"/>
                    <a:pt x="63" y="49"/>
                    <a:pt x="63" y="50"/>
                  </a:cubicBezTo>
                  <a:cubicBezTo>
                    <a:pt x="64" y="56"/>
                    <a:pt x="64" y="56"/>
                    <a:pt x="64" y="56"/>
                  </a:cubicBezTo>
                  <a:cubicBezTo>
                    <a:pt x="64" y="57"/>
                    <a:pt x="65" y="59"/>
                    <a:pt x="65" y="61"/>
                  </a:cubicBezTo>
                  <a:cubicBezTo>
                    <a:pt x="64" y="66"/>
                    <a:pt x="64" y="66"/>
                    <a:pt x="64" y="66"/>
                  </a:cubicBezTo>
                  <a:cubicBezTo>
                    <a:pt x="63" y="71"/>
                    <a:pt x="63" y="71"/>
                    <a:pt x="63" y="71"/>
                  </a:cubicBezTo>
                  <a:cubicBezTo>
                    <a:pt x="62" y="76"/>
                    <a:pt x="62" y="76"/>
                    <a:pt x="62" y="76"/>
                  </a:cubicBezTo>
                  <a:cubicBezTo>
                    <a:pt x="62" y="77"/>
                    <a:pt x="61" y="79"/>
                    <a:pt x="60" y="81"/>
                  </a:cubicBezTo>
                  <a:cubicBezTo>
                    <a:pt x="58" y="85"/>
                    <a:pt x="58" y="85"/>
                    <a:pt x="58" y="85"/>
                  </a:cubicBezTo>
                  <a:cubicBezTo>
                    <a:pt x="57" y="87"/>
                    <a:pt x="56" y="88"/>
                    <a:pt x="55" y="90"/>
                  </a:cubicBezTo>
                  <a:cubicBezTo>
                    <a:pt x="52" y="94"/>
                    <a:pt x="52" y="94"/>
                    <a:pt x="52" y="94"/>
                  </a:cubicBezTo>
                  <a:cubicBezTo>
                    <a:pt x="51" y="95"/>
                    <a:pt x="49" y="97"/>
                    <a:pt x="48" y="98"/>
                  </a:cubicBezTo>
                  <a:cubicBezTo>
                    <a:pt x="44" y="102"/>
                    <a:pt x="44" y="102"/>
                    <a:pt x="44" y="102"/>
                  </a:cubicBezTo>
                  <a:cubicBezTo>
                    <a:pt x="42" y="103"/>
                    <a:pt x="41" y="104"/>
                    <a:pt x="39" y="106"/>
                  </a:cubicBezTo>
                  <a:cubicBezTo>
                    <a:pt x="34" y="109"/>
                    <a:pt x="34" y="109"/>
                    <a:pt x="34" y="109"/>
                  </a:cubicBezTo>
                  <a:cubicBezTo>
                    <a:pt x="33" y="110"/>
                    <a:pt x="30" y="111"/>
                    <a:pt x="29" y="112"/>
                  </a:cubicBezTo>
                  <a:cubicBezTo>
                    <a:pt x="23" y="115"/>
                    <a:pt x="23" y="115"/>
                    <a:pt x="23" y="115"/>
                  </a:cubicBezTo>
                  <a:cubicBezTo>
                    <a:pt x="22" y="115"/>
                    <a:pt x="19" y="116"/>
                    <a:pt x="17" y="117"/>
                  </a:cubicBezTo>
                  <a:cubicBezTo>
                    <a:pt x="44" y="107"/>
                    <a:pt x="63" y="86"/>
                    <a:pt x="63" y="62"/>
                  </a:cubicBezTo>
                  <a:cubicBezTo>
                    <a:pt x="63" y="38"/>
                    <a:pt x="44" y="16"/>
                    <a:pt x="16" y="5"/>
                  </a:cubicBezTo>
                  <a:cubicBezTo>
                    <a:pt x="16" y="5"/>
                    <a:pt x="15" y="5"/>
                    <a:pt x="15" y="5"/>
                  </a:cubicBezTo>
                  <a:cubicBezTo>
                    <a:pt x="13" y="3"/>
                    <a:pt x="8" y="1"/>
                    <a:pt x="0" y="0"/>
                  </a:cubicBezTo>
                  <a:cubicBezTo>
                    <a:pt x="2" y="0"/>
                    <a:pt x="2" y="0"/>
                    <a:pt x="2" y="0"/>
                  </a:cubicBezTo>
                  <a:cubicBezTo>
                    <a:pt x="2" y="0"/>
                    <a:pt x="3" y="0"/>
                    <a:pt x="4" y="0"/>
                  </a:cubicBezTo>
                </a:path>
              </a:pathLst>
            </a:custGeom>
            <a:solidFill>
              <a:srgbClr val="641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119"/>
            <p:cNvSpPr>
              <a:spLocks/>
            </p:cNvSpPr>
            <p:nvPr/>
          </p:nvSpPr>
          <p:spPr bwMode="auto">
            <a:xfrm>
              <a:off x="2803" y="2763"/>
              <a:ext cx="319" cy="219"/>
            </a:xfrm>
            <a:custGeom>
              <a:avLst/>
              <a:gdLst/>
              <a:ahLst/>
              <a:cxnLst>
                <a:cxn ang="0">
                  <a:pos x="173" y="57"/>
                </a:cxn>
                <a:cxn ang="0">
                  <a:pos x="127" y="112"/>
                </a:cxn>
                <a:cxn ang="0">
                  <a:pos x="122" y="114"/>
                </a:cxn>
                <a:cxn ang="0">
                  <a:pos x="110" y="117"/>
                </a:cxn>
                <a:cxn ang="0">
                  <a:pos x="107" y="118"/>
                </a:cxn>
                <a:cxn ang="0">
                  <a:pos x="103" y="118"/>
                </a:cxn>
                <a:cxn ang="0">
                  <a:pos x="100" y="118"/>
                </a:cxn>
                <a:cxn ang="0">
                  <a:pos x="98" y="119"/>
                </a:cxn>
                <a:cxn ang="0">
                  <a:pos x="97" y="119"/>
                </a:cxn>
                <a:cxn ang="0">
                  <a:pos x="95" y="119"/>
                </a:cxn>
                <a:cxn ang="0">
                  <a:pos x="94" y="119"/>
                </a:cxn>
                <a:cxn ang="0">
                  <a:pos x="93" y="119"/>
                </a:cxn>
                <a:cxn ang="0">
                  <a:pos x="92" y="119"/>
                </a:cxn>
                <a:cxn ang="0">
                  <a:pos x="91" y="119"/>
                </a:cxn>
                <a:cxn ang="0">
                  <a:pos x="91" y="119"/>
                </a:cxn>
                <a:cxn ang="0">
                  <a:pos x="90" y="119"/>
                </a:cxn>
                <a:cxn ang="0">
                  <a:pos x="89" y="119"/>
                </a:cxn>
                <a:cxn ang="0">
                  <a:pos x="88" y="119"/>
                </a:cxn>
                <a:cxn ang="0">
                  <a:pos x="88" y="119"/>
                </a:cxn>
                <a:cxn ang="0">
                  <a:pos x="87" y="119"/>
                </a:cxn>
                <a:cxn ang="0">
                  <a:pos x="86" y="119"/>
                </a:cxn>
                <a:cxn ang="0">
                  <a:pos x="86" y="119"/>
                </a:cxn>
                <a:cxn ang="0">
                  <a:pos x="85" y="119"/>
                </a:cxn>
                <a:cxn ang="0">
                  <a:pos x="66" y="117"/>
                </a:cxn>
                <a:cxn ang="0">
                  <a:pos x="61" y="116"/>
                </a:cxn>
                <a:cxn ang="0">
                  <a:pos x="53" y="114"/>
                </a:cxn>
                <a:cxn ang="0">
                  <a:pos x="47" y="112"/>
                </a:cxn>
                <a:cxn ang="0">
                  <a:pos x="40" y="109"/>
                </a:cxn>
                <a:cxn ang="0">
                  <a:pos x="35" y="107"/>
                </a:cxn>
                <a:cxn ang="0">
                  <a:pos x="30" y="103"/>
                </a:cxn>
                <a:cxn ang="0">
                  <a:pos x="25" y="100"/>
                </a:cxn>
                <a:cxn ang="0">
                  <a:pos x="20" y="96"/>
                </a:cxn>
                <a:cxn ang="0">
                  <a:pos x="16" y="92"/>
                </a:cxn>
                <a:cxn ang="0">
                  <a:pos x="12" y="88"/>
                </a:cxn>
                <a:cxn ang="0">
                  <a:pos x="9" y="84"/>
                </a:cxn>
                <a:cxn ang="0">
                  <a:pos x="6" y="79"/>
                </a:cxn>
                <a:cxn ang="0">
                  <a:pos x="4" y="75"/>
                </a:cxn>
                <a:cxn ang="0">
                  <a:pos x="2" y="70"/>
                </a:cxn>
                <a:cxn ang="0">
                  <a:pos x="1" y="65"/>
                </a:cxn>
                <a:cxn ang="0">
                  <a:pos x="0" y="56"/>
                </a:cxn>
                <a:cxn ang="0">
                  <a:pos x="0" y="54"/>
                </a:cxn>
                <a:cxn ang="0">
                  <a:pos x="0" y="55"/>
                </a:cxn>
                <a:cxn ang="0">
                  <a:pos x="134" y="42"/>
                </a:cxn>
                <a:cxn ang="0">
                  <a:pos x="126" y="0"/>
                </a:cxn>
                <a:cxn ang="0">
                  <a:pos x="173" y="57"/>
                </a:cxn>
              </a:cxnLst>
              <a:rect l="0" t="0" r="r" b="b"/>
              <a:pathLst>
                <a:path w="173" h="119">
                  <a:moveTo>
                    <a:pt x="173" y="57"/>
                  </a:moveTo>
                  <a:cubicBezTo>
                    <a:pt x="173" y="81"/>
                    <a:pt x="154" y="102"/>
                    <a:pt x="127" y="112"/>
                  </a:cubicBezTo>
                  <a:cubicBezTo>
                    <a:pt x="126" y="113"/>
                    <a:pt x="124" y="113"/>
                    <a:pt x="122" y="114"/>
                  </a:cubicBezTo>
                  <a:cubicBezTo>
                    <a:pt x="115" y="116"/>
                    <a:pt x="115" y="116"/>
                    <a:pt x="110" y="117"/>
                  </a:cubicBezTo>
                  <a:cubicBezTo>
                    <a:pt x="107" y="118"/>
                    <a:pt x="107" y="118"/>
                    <a:pt x="107" y="118"/>
                  </a:cubicBezTo>
                  <a:cubicBezTo>
                    <a:pt x="106" y="118"/>
                    <a:pt x="104" y="118"/>
                    <a:pt x="103" y="118"/>
                  </a:cubicBezTo>
                  <a:cubicBezTo>
                    <a:pt x="100" y="118"/>
                    <a:pt x="100" y="118"/>
                    <a:pt x="100" y="118"/>
                  </a:cubicBezTo>
                  <a:cubicBezTo>
                    <a:pt x="100" y="118"/>
                    <a:pt x="99" y="119"/>
                    <a:pt x="98" y="119"/>
                  </a:cubicBezTo>
                  <a:cubicBezTo>
                    <a:pt x="97" y="119"/>
                    <a:pt x="97" y="119"/>
                    <a:pt x="97" y="119"/>
                  </a:cubicBezTo>
                  <a:cubicBezTo>
                    <a:pt x="96" y="119"/>
                    <a:pt x="96" y="119"/>
                    <a:pt x="95" y="119"/>
                  </a:cubicBezTo>
                  <a:cubicBezTo>
                    <a:pt x="94" y="119"/>
                    <a:pt x="94" y="119"/>
                    <a:pt x="94" y="119"/>
                  </a:cubicBezTo>
                  <a:cubicBezTo>
                    <a:pt x="94" y="119"/>
                    <a:pt x="94" y="119"/>
                    <a:pt x="93" y="119"/>
                  </a:cubicBezTo>
                  <a:cubicBezTo>
                    <a:pt x="92" y="119"/>
                    <a:pt x="92" y="119"/>
                    <a:pt x="92" y="119"/>
                  </a:cubicBezTo>
                  <a:cubicBezTo>
                    <a:pt x="92" y="119"/>
                    <a:pt x="92" y="119"/>
                    <a:pt x="91" y="119"/>
                  </a:cubicBezTo>
                  <a:cubicBezTo>
                    <a:pt x="91" y="119"/>
                    <a:pt x="91" y="119"/>
                    <a:pt x="91" y="119"/>
                  </a:cubicBezTo>
                  <a:cubicBezTo>
                    <a:pt x="90" y="119"/>
                    <a:pt x="90" y="119"/>
                    <a:pt x="90" y="119"/>
                  </a:cubicBezTo>
                  <a:cubicBezTo>
                    <a:pt x="89" y="119"/>
                    <a:pt x="89" y="119"/>
                    <a:pt x="89" y="119"/>
                  </a:cubicBezTo>
                  <a:cubicBezTo>
                    <a:pt x="88" y="119"/>
                    <a:pt x="88" y="119"/>
                    <a:pt x="88" y="119"/>
                  </a:cubicBezTo>
                  <a:cubicBezTo>
                    <a:pt x="88" y="119"/>
                    <a:pt x="88" y="119"/>
                    <a:pt x="88" y="119"/>
                  </a:cubicBezTo>
                  <a:cubicBezTo>
                    <a:pt x="87" y="119"/>
                    <a:pt x="87" y="119"/>
                    <a:pt x="87" y="119"/>
                  </a:cubicBezTo>
                  <a:cubicBezTo>
                    <a:pt x="86" y="119"/>
                    <a:pt x="86" y="119"/>
                    <a:pt x="86" y="119"/>
                  </a:cubicBezTo>
                  <a:cubicBezTo>
                    <a:pt x="86" y="119"/>
                    <a:pt x="86" y="119"/>
                    <a:pt x="86" y="119"/>
                  </a:cubicBezTo>
                  <a:cubicBezTo>
                    <a:pt x="85" y="119"/>
                    <a:pt x="85" y="119"/>
                    <a:pt x="85" y="119"/>
                  </a:cubicBezTo>
                  <a:cubicBezTo>
                    <a:pt x="78" y="119"/>
                    <a:pt x="72" y="118"/>
                    <a:pt x="66" y="117"/>
                  </a:cubicBezTo>
                  <a:cubicBezTo>
                    <a:pt x="61" y="116"/>
                    <a:pt x="61" y="116"/>
                    <a:pt x="61" y="116"/>
                  </a:cubicBezTo>
                  <a:cubicBezTo>
                    <a:pt x="59" y="116"/>
                    <a:pt x="55" y="115"/>
                    <a:pt x="53" y="114"/>
                  </a:cubicBezTo>
                  <a:cubicBezTo>
                    <a:pt x="47" y="112"/>
                    <a:pt x="47" y="112"/>
                    <a:pt x="47" y="112"/>
                  </a:cubicBezTo>
                  <a:cubicBezTo>
                    <a:pt x="45" y="111"/>
                    <a:pt x="42" y="110"/>
                    <a:pt x="40" y="109"/>
                  </a:cubicBezTo>
                  <a:cubicBezTo>
                    <a:pt x="35" y="107"/>
                    <a:pt x="35" y="107"/>
                    <a:pt x="35" y="107"/>
                  </a:cubicBezTo>
                  <a:cubicBezTo>
                    <a:pt x="33" y="106"/>
                    <a:pt x="31" y="104"/>
                    <a:pt x="30" y="103"/>
                  </a:cubicBezTo>
                  <a:cubicBezTo>
                    <a:pt x="25" y="100"/>
                    <a:pt x="25" y="100"/>
                    <a:pt x="25" y="100"/>
                  </a:cubicBezTo>
                  <a:cubicBezTo>
                    <a:pt x="23" y="99"/>
                    <a:pt x="21" y="97"/>
                    <a:pt x="20" y="96"/>
                  </a:cubicBezTo>
                  <a:cubicBezTo>
                    <a:pt x="16" y="92"/>
                    <a:pt x="16" y="92"/>
                    <a:pt x="16" y="92"/>
                  </a:cubicBezTo>
                  <a:cubicBezTo>
                    <a:pt x="15" y="91"/>
                    <a:pt x="13" y="90"/>
                    <a:pt x="12" y="88"/>
                  </a:cubicBezTo>
                  <a:cubicBezTo>
                    <a:pt x="9" y="84"/>
                    <a:pt x="9" y="84"/>
                    <a:pt x="9" y="84"/>
                  </a:cubicBezTo>
                  <a:cubicBezTo>
                    <a:pt x="8" y="83"/>
                    <a:pt x="7" y="81"/>
                    <a:pt x="6" y="79"/>
                  </a:cubicBezTo>
                  <a:cubicBezTo>
                    <a:pt x="4" y="75"/>
                    <a:pt x="4" y="75"/>
                    <a:pt x="4" y="75"/>
                  </a:cubicBezTo>
                  <a:cubicBezTo>
                    <a:pt x="3" y="73"/>
                    <a:pt x="3" y="71"/>
                    <a:pt x="2" y="70"/>
                  </a:cubicBezTo>
                  <a:cubicBezTo>
                    <a:pt x="1" y="65"/>
                    <a:pt x="1" y="65"/>
                    <a:pt x="1" y="65"/>
                  </a:cubicBezTo>
                  <a:cubicBezTo>
                    <a:pt x="1" y="62"/>
                    <a:pt x="0" y="59"/>
                    <a:pt x="0" y="56"/>
                  </a:cubicBezTo>
                  <a:cubicBezTo>
                    <a:pt x="0" y="55"/>
                    <a:pt x="0" y="54"/>
                    <a:pt x="0" y="54"/>
                  </a:cubicBezTo>
                  <a:cubicBezTo>
                    <a:pt x="0" y="54"/>
                    <a:pt x="0" y="55"/>
                    <a:pt x="0" y="55"/>
                  </a:cubicBezTo>
                  <a:cubicBezTo>
                    <a:pt x="6" y="96"/>
                    <a:pt x="107" y="79"/>
                    <a:pt x="134" y="42"/>
                  </a:cubicBezTo>
                  <a:cubicBezTo>
                    <a:pt x="153" y="17"/>
                    <a:pt x="131" y="3"/>
                    <a:pt x="126" y="0"/>
                  </a:cubicBezTo>
                  <a:cubicBezTo>
                    <a:pt x="154" y="11"/>
                    <a:pt x="173" y="33"/>
                    <a:pt x="173" y="57"/>
                  </a:cubicBezTo>
                </a:path>
              </a:pathLst>
            </a:custGeom>
            <a:solidFill>
              <a:srgbClr val="641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120"/>
            <p:cNvSpPr>
              <a:spLocks/>
            </p:cNvSpPr>
            <p:nvPr/>
          </p:nvSpPr>
          <p:spPr bwMode="auto">
            <a:xfrm>
              <a:off x="3025" y="2758"/>
              <a:ext cx="101" cy="212"/>
            </a:xfrm>
            <a:custGeom>
              <a:avLst/>
              <a:gdLst/>
              <a:ahLst/>
              <a:cxnLst>
                <a:cxn ang="0">
                  <a:pos x="7" y="2"/>
                </a:cxn>
                <a:cxn ang="0">
                  <a:pos x="18" y="7"/>
                </a:cxn>
                <a:cxn ang="0">
                  <a:pos x="24" y="10"/>
                </a:cxn>
                <a:cxn ang="0">
                  <a:pos x="29" y="14"/>
                </a:cxn>
                <a:cxn ang="0">
                  <a:pos x="33" y="17"/>
                </a:cxn>
                <a:cxn ang="0">
                  <a:pos x="38" y="21"/>
                </a:cxn>
                <a:cxn ang="0">
                  <a:pos x="41" y="25"/>
                </a:cxn>
                <a:cxn ang="0">
                  <a:pos x="45" y="30"/>
                </a:cxn>
                <a:cxn ang="0">
                  <a:pos x="48" y="34"/>
                </a:cxn>
                <a:cxn ang="0">
                  <a:pos x="50" y="39"/>
                </a:cxn>
                <a:cxn ang="0">
                  <a:pos x="52" y="43"/>
                </a:cxn>
                <a:cxn ang="0">
                  <a:pos x="53" y="48"/>
                </a:cxn>
                <a:cxn ang="0">
                  <a:pos x="54" y="54"/>
                </a:cxn>
                <a:cxn ang="0">
                  <a:pos x="55" y="59"/>
                </a:cxn>
                <a:cxn ang="0">
                  <a:pos x="54" y="64"/>
                </a:cxn>
                <a:cxn ang="0">
                  <a:pos x="53" y="69"/>
                </a:cxn>
                <a:cxn ang="0">
                  <a:pos x="52" y="74"/>
                </a:cxn>
                <a:cxn ang="0">
                  <a:pos x="50" y="79"/>
                </a:cxn>
                <a:cxn ang="0">
                  <a:pos x="48" y="83"/>
                </a:cxn>
                <a:cxn ang="0">
                  <a:pos x="45" y="88"/>
                </a:cxn>
                <a:cxn ang="0">
                  <a:pos x="42" y="92"/>
                </a:cxn>
                <a:cxn ang="0">
                  <a:pos x="38" y="96"/>
                </a:cxn>
                <a:cxn ang="0">
                  <a:pos x="34" y="100"/>
                </a:cxn>
                <a:cxn ang="0">
                  <a:pos x="29" y="104"/>
                </a:cxn>
                <a:cxn ang="0">
                  <a:pos x="24" y="107"/>
                </a:cxn>
                <a:cxn ang="0">
                  <a:pos x="19" y="110"/>
                </a:cxn>
                <a:cxn ang="0">
                  <a:pos x="13" y="113"/>
                </a:cxn>
                <a:cxn ang="0">
                  <a:pos x="7" y="115"/>
                </a:cxn>
                <a:cxn ang="0">
                  <a:pos x="53" y="60"/>
                </a:cxn>
                <a:cxn ang="0">
                  <a:pos x="13" y="6"/>
                </a:cxn>
                <a:cxn ang="0">
                  <a:pos x="13" y="6"/>
                </a:cxn>
                <a:cxn ang="0">
                  <a:pos x="0" y="0"/>
                </a:cxn>
                <a:cxn ang="0">
                  <a:pos x="6" y="2"/>
                </a:cxn>
                <a:cxn ang="0">
                  <a:pos x="7" y="2"/>
                </a:cxn>
              </a:cxnLst>
              <a:rect l="0" t="0" r="r" b="b"/>
              <a:pathLst>
                <a:path w="55" h="115">
                  <a:moveTo>
                    <a:pt x="7" y="2"/>
                  </a:moveTo>
                  <a:cubicBezTo>
                    <a:pt x="14" y="5"/>
                    <a:pt x="14" y="5"/>
                    <a:pt x="18" y="7"/>
                  </a:cubicBezTo>
                  <a:cubicBezTo>
                    <a:pt x="24" y="10"/>
                    <a:pt x="24" y="10"/>
                    <a:pt x="24" y="10"/>
                  </a:cubicBezTo>
                  <a:cubicBezTo>
                    <a:pt x="25" y="11"/>
                    <a:pt x="27" y="13"/>
                    <a:pt x="29" y="14"/>
                  </a:cubicBezTo>
                  <a:cubicBezTo>
                    <a:pt x="33" y="17"/>
                    <a:pt x="33" y="17"/>
                    <a:pt x="33" y="17"/>
                  </a:cubicBezTo>
                  <a:cubicBezTo>
                    <a:pt x="35" y="19"/>
                    <a:pt x="36" y="20"/>
                    <a:pt x="38" y="21"/>
                  </a:cubicBezTo>
                  <a:cubicBezTo>
                    <a:pt x="41" y="25"/>
                    <a:pt x="41" y="25"/>
                    <a:pt x="41" y="25"/>
                  </a:cubicBezTo>
                  <a:cubicBezTo>
                    <a:pt x="42" y="27"/>
                    <a:pt x="44" y="28"/>
                    <a:pt x="45" y="30"/>
                  </a:cubicBezTo>
                  <a:cubicBezTo>
                    <a:pt x="48" y="34"/>
                    <a:pt x="48" y="34"/>
                    <a:pt x="48" y="34"/>
                  </a:cubicBezTo>
                  <a:cubicBezTo>
                    <a:pt x="48" y="35"/>
                    <a:pt x="49" y="37"/>
                    <a:pt x="50" y="39"/>
                  </a:cubicBezTo>
                  <a:cubicBezTo>
                    <a:pt x="52" y="43"/>
                    <a:pt x="52" y="43"/>
                    <a:pt x="52" y="43"/>
                  </a:cubicBezTo>
                  <a:cubicBezTo>
                    <a:pt x="52" y="45"/>
                    <a:pt x="53" y="47"/>
                    <a:pt x="53" y="48"/>
                  </a:cubicBezTo>
                  <a:cubicBezTo>
                    <a:pt x="54" y="54"/>
                    <a:pt x="54" y="54"/>
                    <a:pt x="54" y="54"/>
                  </a:cubicBezTo>
                  <a:cubicBezTo>
                    <a:pt x="54" y="55"/>
                    <a:pt x="55" y="57"/>
                    <a:pt x="55" y="59"/>
                  </a:cubicBezTo>
                  <a:cubicBezTo>
                    <a:pt x="54" y="64"/>
                    <a:pt x="54" y="64"/>
                    <a:pt x="54" y="64"/>
                  </a:cubicBezTo>
                  <a:cubicBezTo>
                    <a:pt x="53" y="69"/>
                    <a:pt x="53" y="69"/>
                    <a:pt x="53" y="69"/>
                  </a:cubicBezTo>
                  <a:cubicBezTo>
                    <a:pt x="52" y="74"/>
                    <a:pt x="52" y="74"/>
                    <a:pt x="52" y="74"/>
                  </a:cubicBezTo>
                  <a:cubicBezTo>
                    <a:pt x="52" y="75"/>
                    <a:pt x="51" y="77"/>
                    <a:pt x="50" y="79"/>
                  </a:cubicBezTo>
                  <a:cubicBezTo>
                    <a:pt x="48" y="83"/>
                    <a:pt x="48" y="83"/>
                    <a:pt x="48" y="83"/>
                  </a:cubicBezTo>
                  <a:cubicBezTo>
                    <a:pt x="47" y="85"/>
                    <a:pt x="46" y="86"/>
                    <a:pt x="45" y="88"/>
                  </a:cubicBezTo>
                  <a:cubicBezTo>
                    <a:pt x="42" y="92"/>
                    <a:pt x="42" y="92"/>
                    <a:pt x="42" y="92"/>
                  </a:cubicBezTo>
                  <a:cubicBezTo>
                    <a:pt x="41" y="93"/>
                    <a:pt x="39" y="95"/>
                    <a:pt x="38" y="96"/>
                  </a:cubicBezTo>
                  <a:cubicBezTo>
                    <a:pt x="34" y="100"/>
                    <a:pt x="34" y="100"/>
                    <a:pt x="34" y="100"/>
                  </a:cubicBezTo>
                  <a:cubicBezTo>
                    <a:pt x="32" y="101"/>
                    <a:pt x="31" y="102"/>
                    <a:pt x="29" y="104"/>
                  </a:cubicBezTo>
                  <a:cubicBezTo>
                    <a:pt x="24" y="107"/>
                    <a:pt x="24" y="107"/>
                    <a:pt x="24" y="107"/>
                  </a:cubicBezTo>
                  <a:cubicBezTo>
                    <a:pt x="23" y="108"/>
                    <a:pt x="20" y="109"/>
                    <a:pt x="19" y="110"/>
                  </a:cubicBezTo>
                  <a:cubicBezTo>
                    <a:pt x="13" y="113"/>
                    <a:pt x="13" y="113"/>
                    <a:pt x="13" y="113"/>
                  </a:cubicBezTo>
                  <a:cubicBezTo>
                    <a:pt x="12" y="113"/>
                    <a:pt x="9" y="114"/>
                    <a:pt x="7" y="115"/>
                  </a:cubicBezTo>
                  <a:cubicBezTo>
                    <a:pt x="34" y="105"/>
                    <a:pt x="53" y="84"/>
                    <a:pt x="53" y="60"/>
                  </a:cubicBezTo>
                  <a:cubicBezTo>
                    <a:pt x="53" y="38"/>
                    <a:pt x="37" y="18"/>
                    <a:pt x="13" y="6"/>
                  </a:cubicBezTo>
                  <a:cubicBezTo>
                    <a:pt x="13" y="6"/>
                    <a:pt x="13" y="6"/>
                    <a:pt x="13" y="6"/>
                  </a:cubicBezTo>
                  <a:cubicBezTo>
                    <a:pt x="12" y="5"/>
                    <a:pt x="8" y="2"/>
                    <a:pt x="0" y="0"/>
                  </a:cubicBezTo>
                  <a:cubicBezTo>
                    <a:pt x="6" y="2"/>
                    <a:pt x="6" y="2"/>
                    <a:pt x="6" y="2"/>
                  </a:cubicBezTo>
                  <a:cubicBezTo>
                    <a:pt x="7" y="2"/>
                    <a:pt x="7" y="2"/>
                    <a:pt x="7" y="2"/>
                  </a:cubicBezTo>
                </a:path>
              </a:pathLst>
            </a:custGeom>
            <a:solidFill>
              <a:srgbClr val="5C1C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p:nvSpPr>
          <p:spPr bwMode="auto">
            <a:xfrm>
              <a:off x="2803" y="2769"/>
              <a:ext cx="319" cy="213"/>
            </a:xfrm>
            <a:custGeom>
              <a:avLst/>
              <a:gdLst/>
              <a:ahLst/>
              <a:cxnLst>
                <a:cxn ang="0">
                  <a:pos x="173" y="54"/>
                </a:cxn>
                <a:cxn ang="0">
                  <a:pos x="127" y="109"/>
                </a:cxn>
                <a:cxn ang="0">
                  <a:pos x="122" y="111"/>
                </a:cxn>
                <a:cxn ang="0">
                  <a:pos x="110" y="114"/>
                </a:cxn>
                <a:cxn ang="0">
                  <a:pos x="107" y="115"/>
                </a:cxn>
                <a:cxn ang="0">
                  <a:pos x="103" y="115"/>
                </a:cxn>
                <a:cxn ang="0">
                  <a:pos x="100" y="115"/>
                </a:cxn>
                <a:cxn ang="0">
                  <a:pos x="98" y="116"/>
                </a:cxn>
                <a:cxn ang="0">
                  <a:pos x="97" y="116"/>
                </a:cxn>
                <a:cxn ang="0">
                  <a:pos x="95" y="116"/>
                </a:cxn>
                <a:cxn ang="0">
                  <a:pos x="94" y="116"/>
                </a:cxn>
                <a:cxn ang="0">
                  <a:pos x="93" y="116"/>
                </a:cxn>
                <a:cxn ang="0">
                  <a:pos x="92" y="116"/>
                </a:cxn>
                <a:cxn ang="0">
                  <a:pos x="91" y="116"/>
                </a:cxn>
                <a:cxn ang="0">
                  <a:pos x="91" y="116"/>
                </a:cxn>
                <a:cxn ang="0">
                  <a:pos x="90" y="116"/>
                </a:cxn>
                <a:cxn ang="0">
                  <a:pos x="89" y="116"/>
                </a:cxn>
                <a:cxn ang="0">
                  <a:pos x="88" y="116"/>
                </a:cxn>
                <a:cxn ang="0">
                  <a:pos x="88" y="116"/>
                </a:cxn>
                <a:cxn ang="0">
                  <a:pos x="87" y="116"/>
                </a:cxn>
                <a:cxn ang="0">
                  <a:pos x="86" y="116"/>
                </a:cxn>
                <a:cxn ang="0">
                  <a:pos x="86" y="116"/>
                </a:cxn>
                <a:cxn ang="0">
                  <a:pos x="85" y="116"/>
                </a:cxn>
                <a:cxn ang="0">
                  <a:pos x="66" y="114"/>
                </a:cxn>
                <a:cxn ang="0">
                  <a:pos x="61" y="113"/>
                </a:cxn>
                <a:cxn ang="0">
                  <a:pos x="53" y="111"/>
                </a:cxn>
                <a:cxn ang="0">
                  <a:pos x="47" y="109"/>
                </a:cxn>
                <a:cxn ang="0">
                  <a:pos x="40" y="106"/>
                </a:cxn>
                <a:cxn ang="0">
                  <a:pos x="35" y="104"/>
                </a:cxn>
                <a:cxn ang="0">
                  <a:pos x="30" y="100"/>
                </a:cxn>
                <a:cxn ang="0">
                  <a:pos x="25" y="97"/>
                </a:cxn>
                <a:cxn ang="0">
                  <a:pos x="20" y="93"/>
                </a:cxn>
                <a:cxn ang="0">
                  <a:pos x="16" y="89"/>
                </a:cxn>
                <a:cxn ang="0">
                  <a:pos x="12" y="85"/>
                </a:cxn>
                <a:cxn ang="0">
                  <a:pos x="9" y="81"/>
                </a:cxn>
                <a:cxn ang="0">
                  <a:pos x="6" y="76"/>
                </a:cxn>
                <a:cxn ang="0">
                  <a:pos x="4" y="72"/>
                </a:cxn>
                <a:cxn ang="0">
                  <a:pos x="2" y="67"/>
                </a:cxn>
                <a:cxn ang="0">
                  <a:pos x="1" y="62"/>
                </a:cxn>
                <a:cxn ang="0">
                  <a:pos x="0" y="55"/>
                </a:cxn>
                <a:cxn ang="0">
                  <a:pos x="0" y="56"/>
                </a:cxn>
                <a:cxn ang="0">
                  <a:pos x="141" y="36"/>
                </a:cxn>
                <a:cxn ang="0">
                  <a:pos x="133" y="0"/>
                </a:cxn>
                <a:cxn ang="0">
                  <a:pos x="173" y="54"/>
                </a:cxn>
              </a:cxnLst>
              <a:rect l="0" t="0" r="r" b="b"/>
              <a:pathLst>
                <a:path w="173" h="116">
                  <a:moveTo>
                    <a:pt x="173" y="54"/>
                  </a:moveTo>
                  <a:cubicBezTo>
                    <a:pt x="173" y="78"/>
                    <a:pt x="154" y="99"/>
                    <a:pt x="127" y="109"/>
                  </a:cubicBezTo>
                  <a:cubicBezTo>
                    <a:pt x="126" y="110"/>
                    <a:pt x="124" y="110"/>
                    <a:pt x="122" y="111"/>
                  </a:cubicBezTo>
                  <a:cubicBezTo>
                    <a:pt x="115" y="113"/>
                    <a:pt x="115" y="113"/>
                    <a:pt x="110" y="114"/>
                  </a:cubicBezTo>
                  <a:cubicBezTo>
                    <a:pt x="107" y="115"/>
                    <a:pt x="107" y="115"/>
                    <a:pt x="107" y="115"/>
                  </a:cubicBezTo>
                  <a:cubicBezTo>
                    <a:pt x="106" y="115"/>
                    <a:pt x="104" y="115"/>
                    <a:pt x="103" y="115"/>
                  </a:cubicBezTo>
                  <a:cubicBezTo>
                    <a:pt x="100" y="115"/>
                    <a:pt x="100" y="115"/>
                    <a:pt x="100" y="115"/>
                  </a:cubicBezTo>
                  <a:cubicBezTo>
                    <a:pt x="100" y="115"/>
                    <a:pt x="99" y="116"/>
                    <a:pt x="98" y="116"/>
                  </a:cubicBezTo>
                  <a:cubicBezTo>
                    <a:pt x="97" y="116"/>
                    <a:pt x="97" y="116"/>
                    <a:pt x="97" y="116"/>
                  </a:cubicBezTo>
                  <a:cubicBezTo>
                    <a:pt x="96" y="116"/>
                    <a:pt x="96" y="116"/>
                    <a:pt x="95" y="116"/>
                  </a:cubicBezTo>
                  <a:cubicBezTo>
                    <a:pt x="94" y="116"/>
                    <a:pt x="94" y="116"/>
                    <a:pt x="94" y="116"/>
                  </a:cubicBezTo>
                  <a:cubicBezTo>
                    <a:pt x="94" y="116"/>
                    <a:pt x="94" y="116"/>
                    <a:pt x="93" y="116"/>
                  </a:cubicBezTo>
                  <a:cubicBezTo>
                    <a:pt x="92" y="116"/>
                    <a:pt x="92" y="116"/>
                    <a:pt x="92" y="116"/>
                  </a:cubicBezTo>
                  <a:cubicBezTo>
                    <a:pt x="92" y="116"/>
                    <a:pt x="92" y="116"/>
                    <a:pt x="91" y="116"/>
                  </a:cubicBezTo>
                  <a:cubicBezTo>
                    <a:pt x="91" y="116"/>
                    <a:pt x="91" y="116"/>
                    <a:pt x="91" y="116"/>
                  </a:cubicBezTo>
                  <a:cubicBezTo>
                    <a:pt x="90" y="116"/>
                    <a:pt x="90" y="116"/>
                    <a:pt x="90" y="116"/>
                  </a:cubicBezTo>
                  <a:cubicBezTo>
                    <a:pt x="89" y="116"/>
                    <a:pt x="89" y="116"/>
                    <a:pt x="89" y="116"/>
                  </a:cubicBezTo>
                  <a:cubicBezTo>
                    <a:pt x="88" y="116"/>
                    <a:pt x="88" y="116"/>
                    <a:pt x="88" y="116"/>
                  </a:cubicBezTo>
                  <a:cubicBezTo>
                    <a:pt x="88" y="116"/>
                    <a:pt x="88" y="116"/>
                    <a:pt x="88" y="116"/>
                  </a:cubicBezTo>
                  <a:cubicBezTo>
                    <a:pt x="87" y="116"/>
                    <a:pt x="87" y="116"/>
                    <a:pt x="87" y="116"/>
                  </a:cubicBezTo>
                  <a:cubicBezTo>
                    <a:pt x="86" y="116"/>
                    <a:pt x="86" y="116"/>
                    <a:pt x="86" y="116"/>
                  </a:cubicBezTo>
                  <a:cubicBezTo>
                    <a:pt x="86" y="116"/>
                    <a:pt x="86" y="116"/>
                    <a:pt x="86" y="116"/>
                  </a:cubicBezTo>
                  <a:cubicBezTo>
                    <a:pt x="85" y="116"/>
                    <a:pt x="85" y="116"/>
                    <a:pt x="85" y="116"/>
                  </a:cubicBezTo>
                  <a:cubicBezTo>
                    <a:pt x="78" y="116"/>
                    <a:pt x="72" y="115"/>
                    <a:pt x="66" y="114"/>
                  </a:cubicBezTo>
                  <a:cubicBezTo>
                    <a:pt x="61" y="113"/>
                    <a:pt x="61" y="113"/>
                    <a:pt x="61" y="113"/>
                  </a:cubicBezTo>
                  <a:cubicBezTo>
                    <a:pt x="59" y="113"/>
                    <a:pt x="55" y="112"/>
                    <a:pt x="53" y="111"/>
                  </a:cubicBezTo>
                  <a:cubicBezTo>
                    <a:pt x="47" y="109"/>
                    <a:pt x="47" y="109"/>
                    <a:pt x="47" y="109"/>
                  </a:cubicBezTo>
                  <a:cubicBezTo>
                    <a:pt x="45" y="108"/>
                    <a:pt x="42" y="107"/>
                    <a:pt x="40" y="106"/>
                  </a:cubicBezTo>
                  <a:cubicBezTo>
                    <a:pt x="35" y="104"/>
                    <a:pt x="35" y="104"/>
                    <a:pt x="35" y="104"/>
                  </a:cubicBezTo>
                  <a:cubicBezTo>
                    <a:pt x="33" y="103"/>
                    <a:pt x="31" y="101"/>
                    <a:pt x="30" y="100"/>
                  </a:cubicBezTo>
                  <a:cubicBezTo>
                    <a:pt x="25" y="97"/>
                    <a:pt x="25" y="97"/>
                    <a:pt x="25" y="97"/>
                  </a:cubicBezTo>
                  <a:cubicBezTo>
                    <a:pt x="23" y="96"/>
                    <a:pt x="21" y="94"/>
                    <a:pt x="20" y="93"/>
                  </a:cubicBezTo>
                  <a:cubicBezTo>
                    <a:pt x="16" y="89"/>
                    <a:pt x="16" y="89"/>
                    <a:pt x="16" y="89"/>
                  </a:cubicBezTo>
                  <a:cubicBezTo>
                    <a:pt x="15" y="88"/>
                    <a:pt x="13" y="87"/>
                    <a:pt x="12" y="85"/>
                  </a:cubicBezTo>
                  <a:cubicBezTo>
                    <a:pt x="9" y="81"/>
                    <a:pt x="9" y="81"/>
                    <a:pt x="9" y="81"/>
                  </a:cubicBezTo>
                  <a:cubicBezTo>
                    <a:pt x="8" y="80"/>
                    <a:pt x="7" y="78"/>
                    <a:pt x="6" y="76"/>
                  </a:cubicBezTo>
                  <a:cubicBezTo>
                    <a:pt x="4" y="72"/>
                    <a:pt x="4" y="72"/>
                    <a:pt x="4" y="72"/>
                  </a:cubicBezTo>
                  <a:cubicBezTo>
                    <a:pt x="3" y="70"/>
                    <a:pt x="3" y="68"/>
                    <a:pt x="2" y="67"/>
                  </a:cubicBezTo>
                  <a:cubicBezTo>
                    <a:pt x="1" y="62"/>
                    <a:pt x="1" y="62"/>
                    <a:pt x="1" y="62"/>
                  </a:cubicBezTo>
                  <a:cubicBezTo>
                    <a:pt x="1" y="60"/>
                    <a:pt x="0" y="57"/>
                    <a:pt x="0" y="55"/>
                  </a:cubicBezTo>
                  <a:cubicBezTo>
                    <a:pt x="0" y="56"/>
                    <a:pt x="0" y="56"/>
                    <a:pt x="0" y="56"/>
                  </a:cubicBezTo>
                  <a:cubicBezTo>
                    <a:pt x="8" y="94"/>
                    <a:pt x="116" y="79"/>
                    <a:pt x="141" y="36"/>
                  </a:cubicBezTo>
                  <a:cubicBezTo>
                    <a:pt x="149" y="22"/>
                    <a:pt x="146" y="9"/>
                    <a:pt x="133" y="0"/>
                  </a:cubicBezTo>
                  <a:cubicBezTo>
                    <a:pt x="157" y="12"/>
                    <a:pt x="173" y="32"/>
                    <a:pt x="173" y="54"/>
                  </a:cubicBezTo>
                </a:path>
              </a:pathLst>
            </a:custGeom>
            <a:solidFill>
              <a:srgbClr val="5C1C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122"/>
            <p:cNvSpPr>
              <a:spLocks/>
            </p:cNvSpPr>
            <p:nvPr/>
          </p:nvSpPr>
          <p:spPr bwMode="auto">
            <a:xfrm>
              <a:off x="3038" y="2763"/>
              <a:ext cx="88" cy="207"/>
            </a:xfrm>
            <a:custGeom>
              <a:avLst/>
              <a:gdLst/>
              <a:ahLst/>
              <a:cxnLst>
                <a:cxn ang="0">
                  <a:pos x="11" y="4"/>
                </a:cxn>
                <a:cxn ang="0">
                  <a:pos x="22" y="11"/>
                </a:cxn>
                <a:cxn ang="0">
                  <a:pos x="26" y="14"/>
                </a:cxn>
                <a:cxn ang="0">
                  <a:pos x="31" y="18"/>
                </a:cxn>
                <a:cxn ang="0">
                  <a:pos x="34" y="22"/>
                </a:cxn>
                <a:cxn ang="0">
                  <a:pos x="38" y="27"/>
                </a:cxn>
                <a:cxn ang="0">
                  <a:pos x="41" y="31"/>
                </a:cxn>
                <a:cxn ang="0">
                  <a:pos x="43" y="36"/>
                </a:cxn>
                <a:cxn ang="0">
                  <a:pos x="45" y="40"/>
                </a:cxn>
                <a:cxn ang="0">
                  <a:pos x="46" y="45"/>
                </a:cxn>
                <a:cxn ang="0">
                  <a:pos x="47" y="51"/>
                </a:cxn>
                <a:cxn ang="0">
                  <a:pos x="48" y="56"/>
                </a:cxn>
                <a:cxn ang="0">
                  <a:pos x="47" y="61"/>
                </a:cxn>
                <a:cxn ang="0">
                  <a:pos x="46" y="66"/>
                </a:cxn>
                <a:cxn ang="0">
                  <a:pos x="45" y="71"/>
                </a:cxn>
                <a:cxn ang="0">
                  <a:pos x="43" y="76"/>
                </a:cxn>
                <a:cxn ang="0">
                  <a:pos x="41" y="80"/>
                </a:cxn>
                <a:cxn ang="0">
                  <a:pos x="38" y="85"/>
                </a:cxn>
                <a:cxn ang="0">
                  <a:pos x="35" y="89"/>
                </a:cxn>
                <a:cxn ang="0">
                  <a:pos x="31" y="93"/>
                </a:cxn>
                <a:cxn ang="0">
                  <a:pos x="27" y="97"/>
                </a:cxn>
                <a:cxn ang="0">
                  <a:pos x="22" y="101"/>
                </a:cxn>
                <a:cxn ang="0">
                  <a:pos x="17" y="104"/>
                </a:cxn>
                <a:cxn ang="0">
                  <a:pos x="12" y="107"/>
                </a:cxn>
                <a:cxn ang="0">
                  <a:pos x="6" y="110"/>
                </a:cxn>
                <a:cxn ang="0">
                  <a:pos x="0" y="112"/>
                </a:cxn>
                <a:cxn ang="0">
                  <a:pos x="46" y="57"/>
                </a:cxn>
                <a:cxn ang="0">
                  <a:pos x="13" y="7"/>
                </a:cxn>
                <a:cxn ang="0">
                  <a:pos x="11" y="5"/>
                </a:cxn>
                <a:cxn ang="0">
                  <a:pos x="2" y="0"/>
                </a:cxn>
                <a:cxn ang="0">
                  <a:pos x="8" y="3"/>
                </a:cxn>
                <a:cxn ang="0">
                  <a:pos x="11" y="4"/>
                </a:cxn>
              </a:cxnLst>
              <a:rect l="0" t="0" r="r" b="b"/>
              <a:pathLst>
                <a:path w="48" h="112">
                  <a:moveTo>
                    <a:pt x="11" y="4"/>
                  </a:moveTo>
                  <a:cubicBezTo>
                    <a:pt x="18" y="8"/>
                    <a:pt x="18" y="8"/>
                    <a:pt x="22" y="11"/>
                  </a:cubicBezTo>
                  <a:cubicBezTo>
                    <a:pt x="26" y="14"/>
                    <a:pt x="26" y="14"/>
                    <a:pt x="26" y="14"/>
                  </a:cubicBezTo>
                  <a:cubicBezTo>
                    <a:pt x="28" y="16"/>
                    <a:pt x="29" y="17"/>
                    <a:pt x="31" y="18"/>
                  </a:cubicBezTo>
                  <a:cubicBezTo>
                    <a:pt x="34" y="22"/>
                    <a:pt x="34" y="22"/>
                    <a:pt x="34" y="22"/>
                  </a:cubicBezTo>
                  <a:cubicBezTo>
                    <a:pt x="35" y="24"/>
                    <a:pt x="37" y="25"/>
                    <a:pt x="38" y="27"/>
                  </a:cubicBezTo>
                  <a:cubicBezTo>
                    <a:pt x="41" y="31"/>
                    <a:pt x="41" y="31"/>
                    <a:pt x="41" y="31"/>
                  </a:cubicBezTo>
                  <a:cubicBezTo>
                    <a:pt x="41" y="32"/>
                    <a:pt x="42" y="34"/>
                    <a:pt x="43" y="36"/>
                  </a:cubicBezTo>
                  <a:cubicBezTo>
                    <a:pt x="45" y="40"/>
                    <a:pt x="45" y="40"/>
                    <a:pt x="45" y="40"/>
                  </a:cubicBezTo>
                  <a:cubicBezTo>
                    <a:pt x="45" y="42"/>
                    <a:pt x="46" y="44"/>
                    <a:pt x="46" y="45"/>
                  </a:cubicBezTo>
                  <a:cubicBezTo>
                    <a:pt x="47" y="51"/>
                    <a:pt x="47" y="51"/>
                    <a:pt x="47" y="51"/>
                  </a:cubicBezTo>
                  <a:cubicBezTo>
                    <a:pt x="47" y="52"/>
                    <a:pt x="48" y="54"/>
                    <a:pt x="48" y="56"/>
                  </a:cubicBezTo>
                  <a:cubicBezTo>
                    <a:pt x="47" y="61"/>
                    <a:pt x="47" y="61"/>
                    <a:pt x="47" y="61"/>
                  </a:cubicBezTo>
                  <a:cubicBezTo>
                    <a:pt x="46" y="66"/>
                    <a:pt x="46" y="66"/>
                    <a:pt x="46" y="66"/>
                  </a:cubicBezTo>
                  <a:cubicBezTo>
                    <a:pt x="45" y="71"/>
                    <a:pt x="45" y="71"/>
                    <a:pt x="45" y="71"/>
                  </a:cubicBezTo>
                  <a:cubicBezTo>
                    <a:pt x="45" y="72"/>
                    <a:pt x="44" y="74"/>
                    <a:pt x="43" y="76"/>
                  </a:cubicBezTo>
                  <a:cubicBezTo>
                    <a:pt x="41" y="80"/>
                    <a:pt x="41" y="80"/>
                    <a:pt x="41" y="80"/>
                  </a:cubicBezTo>
                  <a:cubicBezTo>
                    <a:pt x="40" y="82"/>
                    <a:pt x="39" y="83"/>
                    <a:pt x="38" y="85"/>
                  </a:cubicBezTo>
                  <a:cubicBezTo>
                    <a:pt x="35" y="89"/>
                    <a:pt x="35" y="89"/>
                    <a:pt x="35" y="89"/>
                  </a:cubicBezTo>
                  <a:cubicBezTo>
                    <a:pt x="34" y="90"/>
                    <a:pt x="32" y="92"/>
                    <a:pt x="31" y="93"/>
                  </a:cubicBezTo>
                  <a:cubicBezTo>
                    <a:pt x="27" y="97"/>
                    <a:pt x="27" y="97"/>
                    <a:pt x="27" y="97"/>
                  </a:cubicBezTo>
                  <a:cubicBezTo>
                    <a:pt x="25" y="98"/>
                    <a:pt x="24" y="99"/>
                    <a:pt x="22" y="101"/>
                  </a:cubicBezTo>
                  <a:cubicBezTo>
                    <a:pt x="17" y="104"/>
                    <a:pt x="17" y="104"/>
                    <a:pt x="17" y="104"/>
                  </a:cubicBezTo>
                  <a:cubicBezTo>
                    <a:pt x="16" y="105"/>
                    <a:pt x="13" y="106"/>
                    <a:pt x="12" y="107"/>
                  </a:cubicBezTo>
                  <a:cubicBezTo>
                    <a:pt x="6" y="110"/>
                    <a:pt x="6" y="110"/>
                    <a:pt x="6" y="110"/>
                  </a:cubicBezTo>
                  <a:cubicBezTo>
                    <a:pt x="5" y="110"/>
                    <a:pt x="2" y="111"/>
                    <a:pt x="0" y="112"/>
                  </a:cubicBezTo>
                  <a:cubicBezTo>
                    <a:pt x="27" y="102"/>
                    <a:pt x="46" y="81"/>
                    <a:pt x="46" y="57"/>
                  </a:cubicBezTo>
                  <a:cubicBezTo>
                    <a:pt x="46" y="37"/>
                    <a:pt x="33" y="19"/>
                    <a:pt x="13" y="7"/>
                  </a:cubicBezTo>
                  <a:cubicBezTo>
                    <a:pt x="13" y="7"/>
                    <a:pt x="12" y="6"/>
                    <a:pt x="11" y="5"/>
                  </a:cubicBezTo>
                  <a:cubicBezTo>
                    <a:pt x="9" y="4"/>
                    <a:pt x="7" y="2"/>
                    <a:pt x="2" y="0"/>
                  </a:cubicBezTo>
                  <a:cubicBezTo>
                    <a:pt x="8" y="3"/>
                    <a:pt x="8" y="3"/>
                    <a:pt x="8" y="3"/>
                  </a:cubicBezTo>
                  <a:cubicBezTo>
                    <a:pt x="11" y="4"/>
                    <a:pt x="11" y="4"/>
                    <a:pt x="11" y="4"/>
                  </a:cubicBezTo>
                </a:path>
              </a:pathLst>
            </a:custGeom>
            <a:solidFill>
              <a:srgbClr val="5419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 name="Freeform 123"/>
            <p:cNvSpPr>
              <a:spLocks/>
            </p:cNvSpPr>
            <p:nvPr/>
          </p:nvSpPr>
          <p:spPr bwMode="auto">
            <a:xfrm>
              <a:off x="2803" y="2776"/>
              <a:ext cx="319" cy="206"/>
            </a:xfrm>
            <a:custGeom>
              <a:avLst/>
              <a:gdLst/>
              <a:ahLst/>
              <a:cxnLst>
                <a:cxn ang="0">
                  <a:pos x="173" y="50"/>
                </a:cxn>
                <a:cxn ang="0">
                  <a:pos x="127" y="105"/>
                </a:cxn>
                <a:cxn ang="0">
                  <a:pos x="122" y="107"/>
                </a:cxn>
                <a:cxn ang="0">
                  <a:pos x="110" y="110"/>
                </a:cxn>
                <a:cxn ang="0">
                  <a:pos x="107" y="111"/>
                </a:cxn>
                <a:cxn ang="0">
                  <a:pos x="103" y="111"/>
                </a:cxn>
                <a:cxn ang="0">
                  <a:pos x="100" y="111"/>
                </a:cxn>
                <a:cxn ang="0">
                  <a:pos x="98" y="112"/>
                </a:cxn>
                <a:cxn ang="0">
                  <a:pos x="97" y="112"/>
                </a:cxn>
                <a:cxn ang="0">
                  <a:pos x="95" y="112"/>
                </a:cxn>
                <a:cxn ang="0">
                  <a:pos x="94" y="112"/>
                </a:cxn>
                <a:cxn ang="0">
                  <a:pos x="93" y="112"/>
                </a:cxn>
                <a:cxn ang="0">
                  <a:pos x="92" y="112"/>
                </a:cxn>
                <a:cxn ang="0">
                  <a:pos x="91" y="112"/>
                </a:cxn>
                <a:cxn ang="0">
                  <a:pos x="91" y="112"/>
                </a:cxn>
                <a:cxn ang="0">
                  <a:pos x="90" y="112"/>
                </a:cxn>
                <a:cxn ang="0">
                  <a:pos x="89" y="112"/>
                </a:cxn>
                <a:cxn ang="0">
                  <a:pos x="88" y="112"/>
                </a:cxn>
                <a:cxn ang="0">
                  <a:pos x="88" y="112"/>
                </a:cxn>
                <a:cxn ang="0">
                  <a:pos x="87" y="112"/>
                </a:cxn>
                <a:cxn ang="0">
                  <a:pos x="86" y="112"/>
                </a:cxn>
                <a:cxn ang="0">
                  <a:pos x="86" y="112"/>
                </a:cxn>
                <a:cxn ang="0">
                  <a:pos x="85" y="112"/>
                </a:cxn>
                <a:cxn ang="0">
                  <a:pos x="66" y="110"/>
                </a:cxn>
                <a:cxn ang="0">
                  <a:pos x="61" y="109"/>
                </a:cxn>
                <a:cxn ang="0">
                  <a:pos x="53" y="107"/>
                </a:cxn>
                <a:cxn ang="0">
                  <a:pos x="47" y="105"/>
                </a:cxn>
                <a:cxn ang="0">
                  <a:pos x="40" y="102"/>
                </a:cxn>
                <a:cxn ang="0">
                  <a:pos x="35" y="100"/>
                </a:cxn>
                <a:cxn ang="0">
                  <a:pos x="30" y="96"/>
                </a:cxn>
                <a:cxn ang="0">
                  <a:pos x="25" y="93"/>
                </a:cxn>
                <a:cxn ang="0">
                  <a:pos x="20" y="89"/>
                </a:cxn>
                <a:cxn ang="0">
                  <a:pos x="16" y="85"/>
                </a:cxn>
                <a:cxn ang="0">
                  <a:pos x="12" y="81"/>
                </a:cxn>
                <a:cxn ang="0">
                  <a:pos x="9" y="77"/>
                </a:cxn>
                <a:cxn ang="0">
                  <a:pos x="6" y="72"/>
                </a:cxn>
                <a:cxn ang="0">
                  <a:pos x="4" y="68"/>
                </a:cxn>
                <a:cxn ang="0">
                  <a:pos x="2" y="63"/>
                </a:cxn>
                <a:cxn ang="0">
                  <a:pos x="1" y="58"/>
                </a:cxn>
                <a:cxn ang="0">
                  <a:pos x="0" y="55"/>
                </a:cxn>
                <a:cxn ang="0">
                  <a:pos x="1" y="56"/>
                </a:cxn>
                <a:cxn ang="0">
                  <a:pos x="146" y="31"/>
                </a:cxn>
                <a:cxn ang="0">
                  <a:pos x="140" y="0"/>
                </a:cxn>
                <a:cxn ang="0">
                  <a:pos x="173" y="50"/>
                </a:cxn>
              </a:cxnLst>
              <a:rect l="0" t="0" r="r" b="b"/>
              <a:pathLst>
                <a:path w="173" h="112">
                  <a:moveTo>
                    <a:pt x="173" y="50"/>
                  </a:moveTo>
                  <a:cubicBezTo>
                    <a:pt x="173" y="74"/>
                    <a:pt x="154" y="95"/>
                    <a:pt x="127" y="105"/>
                  </a:cubicBezTo>
                  <a:cubicBezTo>
                    <a:pt x="126" y="106"/>
                    <a:pt x="124" y="106"/>
                    <a:pt x="122" y="107"/>
                  </a:cubicBezTo>
                  <a:cubicBezTo>
                    <a:pt x="115" y="109"/>
                    <a:pt x="115" y="109"/>
                    <a:pt x="110" y="110"/>
                  </a:cubicBezTo>
                  <a:cubicBezTo>
                    <a:pt x="107" y="111"/>
                    <a:pt x="107" y="111"/>
                    <a:pt x="107" y="111"/>
                  </a:cubicBezTo>
                  <a:cubicBezTo>
                    <a:pt x="106" y="111"/>
                    <a:pt x="104" y="111"/>
                    <a:pt x="103" y="111"/>
                  </a:cubicBezTo>
                  <a:cubicBezTo>
                    <a:pt x="100" y="111"/>
                    <a:pt x="100" y="111"/>
                    <a:pt x="100" y="111"/>
                  </a:cubicBezTo>
                  <a:cubicBezTo>
                    <a:pt x="100" y="111"/>
                    <a:pt x="99" y="112"/>
                    <a:pt x="98" y="112"/>
                  </a:cubicBezTo>
                  <a:cubicBezTo>
                    <a:pt x="97" y="112"/>
                    <a:pt x="97" y="112"/>
                    <a:pt x="97" y="112"/>
                  </a:cubicBezTo>
                  <a:cubicBezTo>
                    <a:pt x="96" y="112"/>
                    <a:pt x="96" y="112"/>
                    <a:pt x="95" y="112"/>
                  </a:cubicBezTo>
                  <a:cubicBezTo>
                    <a:pt x="94" y="112"/>
                    <a:pt x="94" y="112"/>
                    <a:pt x="94" y="112"/>
                  </a:cubicBezTo>
                  <a:cubicBezTo>
                    <a:pt x="94" y="112"/>
                    <a:pt x="94" y="112"/>
                    <a:pt x="93" y="112"/>
                  </a:cubicBezTo>
                  <a:cubicBezTo>
                    <a:pt x="92" y="112"/>
                    <a:pt x="92" y="112"/>
                    <a:pt x="92" y="112"/>
                  </a:cubicBezTo>
                  <a:cubicBezTo>
                    <a:pt x="92" y="112"/>
                    <a:pt x="92" y="112"/>
                    <a:pt x="91" y="112"/>
                  </a:cubicBezTo>
                  <a:cubicBezTo>
                    <a:pt x="91" y="112"/>
                    <a:pt x="91" y="112"/>
                    <a:pt x="91" y="112"/>
                  </a:cubicBezTo>
                  <a:cubicBezTo>
                    <a:pt x="90" y="112"/>
                    <a:pt x="90" y="112"/>
                    <a:pt x="90" y="112"/>
                  </a:cubicBezTo>
                  <a:cubicBezTo>
                    <a:pt x="89" y="112"/>
                    <a:pt x="89" y="112"/>
                    <a:pt x="89" y="112"/>
                  </a:cubicBezTo>
                  <a:cubicBezTo>
                    <a:pt x="88" y="112"/>
                    <a:pt x="88" y="112"/>
                    <a:pt x="88" y="112"/>
                  </a:cubicBezTo>
                  <a:cubicBezTo>
                    <a:pt x="88" y="112"/>
                    <a:pt x="88" y="112"/>
                    <a:pt x="88" y="112"/>
                  </a:cubicBezTo>
                  <a:cubicBezTo>
                    <a:pt x="87" y="112"/>
                    <a:pt x="87" y="112"/>
                    <a:pt x="87" y="112"/>
                  </a:cubicBezTo>
                  <a:cubicBezTo>
                    <a:pt x="86" y="112"/>
                    <a:pt x="86" y="112"/>
                    <a:pt x="86" y="112"/>
                  </a:cubicBezTo>
                  <a:cubicBezTo>
                    <a:pt x="86" y="112"/>
                    <a:pt x="86" y="112"/>
                    <a:pt x="86" y="112"/>
                  </a:cubicBezTo>
                  <a:cubicBezTo>
                    <a:pt x="85" y="112"/>
                    <a:pt x="85" y="112"/>
                    <a:pt x="85" y="112"/>
                  </a:cubicBezTo>
                  <a:cubicBezTo>
                    <a:pt x="78" y="112"/>
                    <a:pt x="72" y="111"/>
                    <a:pt x="66" y="110"/>
                  </a:cubicBezTo>
                  <a:cubicBezTo>
                    <a:pt x="61" y="109"/>
                    <a:pt x="61" y="109"/>
                    <a:pt x="61" y="109"/>
                  </a:cubicBezTo>
                  <a:cubicBezTo>
                    <a:pt x="59" y="109"/>
                    <a:pt x="55" y="108"/>
                    <a:pt x="53" y="107"/>
                  </a:cubicBezTo>
                  <a:cubicBezTo>
                    <a:pt x="47" y="105"/>
                    <a:pt x="47" y="105"/>
                    <a:pt x="47" y="105"/>
                  </a:cubicBezTo>
                  <a:cubicBezTo>
                    <a:pt x="45" y="104"/>
                    <a:pt x="42" y="103"/>
                    <a:pt x="40" y="102"/>
                  </a:cubicBezTo>
                  <a:cubicBezTo>
                    <a:pt x="35" y="100"/>
                    <a:pt x="35" y="100"/>
                    <a:pt x="35" y="100"/>
                  </a:cubicBezTo>
                  <a:cubicBezTo>
                    <a:pt x="33" y="99"/>
                    <a:pt x="31" y="97"/>
                    <a:pt x="30" y="96"/>
                  </a:cubicBezTo>
                  <a:cubicBezTo>
                    <a:pt x="25" y="93"/>
                    <a:pt x="25" y="93"/>
                    <a:pt x="25" y="93"/>
                  </a:cubicBezTo>
                  <a:cubicBezTo>
                    <a:pt x="23" y="92"/>
                    <a:pt x="21" y="90"/>
                    <a:pt x="20" y="89"/>
                  </a:cubicBezTo>
                  <a:cubicBezTo>
                    <a:pt x="16" y="85"/>
                    <a:pt x="16" y="85"/>
                    <a:pt x="16" y="85"/>
                  </a:cubicBezTo>
                  <a:cubicBezTo>
                    <a:pt x="15" y="84"/>
                    <a:pt x="13" y="83"/>
                    <a:pt x="12" y="81"/>
                  </a:cubicBezTo>
                  <a:cubicBezTo>
                    <a:pt x="9" y="77"/>
                    <a:pt x="9" y="77"/>
                    <a:pt x="9" y="77"/>
                  </a:cubicBezTo>
                  <a:cubicBezTo>
                    <a:pt x="8" y="76"/>
                    <a:pt x="7" y="74"/>
                    <a:pt x="6" y="72"/>
                  </a:cubicBezTo>
                  <a:cubicBezTo>
                    <a:pt x="4" y="68"/>
                    <a:pt x="4" y="68"/>
                    <a:pt x="4" y="68"/>
                  </a:cubicBezTo>
                  <a:cubicBezTo>
                    <a:pt x="3" y="66"/>
                    <a:pt x="3" y="64"/>
                    <a:pt x="2" y="63"/>
                  </a:cubicBezTo>
                  <a:cubicBezTo>
                    <a:pt x="1" y="58"/>
                    <a:pt x="1" y="58"/>
                    <a:pt x="1" y="58"/>
                  </a:cubicBezTo>
                  <a:cubicBezTo>
                    <a:pt x="0" y="55"/>
                    <a:pt x="0" y="55"/>
                    <a:pt x="0" y="55"/>
                  </a:cubicBezTo>
                  <a:cubicBezTo>
                    <a:pt x="1" y="56"/>
                    <a:pt x="1" y="56"/>
                    <a:pt x="1" y="56"/>
                  </a:cubicBezTo>
                  <a:cubicBezTo>
                    <a:pt x="12" y="94"/>
                    <a:pt x="123" y="75"/>
                    <a:pt x="146" y="31"/>
                  </a:cubicBezTo>
                  <a:cubicBezTo>
                    <a:pt x="149" y="26"/>
                    <a:pt x="154" y="12"/>
                    <a:pt x="140" y="0"/>
                  </a:cubicBezTo>
                  <a:cubicBezTo>
                    <a:pt x="160" y="12"/>
                    <a:pt x="173" y="30"/>
                    <a:pt x="173" y="50"/>
                  </a:cubicBezTo>
                </a:path>
              </a:pathLst>
            </a:custGeom>
            <a:solidFill>
              <a:srgbClr val="5419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8" name="Freeform 124"/>
            <p:cNvSpPr>
              <a:spLocks/>
            </p:cNvSpPr>
            <p:nvPr/>
          </p:nvSpPr>
          <p:spPr bwMode="auto">
            <a:xfrm>
              <a:off x="3038" y="2770"/>
              <a:ext cx="88" cy="200"/>
            </a:xfrm>
            <a:custGeom>
              <a:avLst/>
              <a:gdLst/>
              <a:ahLst/>
              <a:cxnLst>
                <a:cxn ang="0">
                  <a:pos x="11" y="0"/>
                </a:cxn>
                <a:cxn ang="0">
                  <a:pos x="22" y="7"/>
                </a:cxn>
                <a:cxn ang="0">
                  <a:pos x="26" y="10"/>
                </a:cxn>
                <a:cxn ang="0">
                  <a:pos x="31" y="14"/>
                </a:cxn>
                <a:cxn ang="0">
                  <a:pos x="34" y="18"/>
                </a:cxn>
                <a:cxn ang="0">
                  <a:pos x="38" y="23"/>
                </a:cxn>
                <a:cxn ang="0">
                  <a:pos x="41" y="27"/>
                </a:cxn>
                <a:cxn ang="0">
                  <a:pos x="43" y="32"/>
                </a:cxn>
                <a:cxn ang="0">
                  <a:pos x="45" y="36"/>
                </a:cxn>
                <a:cxn ang="0">
                  <a:pos x="46" y="41"/>
                </a:cxn>
                <a:cxn ang="0">
                  <a:pos x="47" y="47"/>
                </a:cxn>
                <a:cxn ang="0">
                  <a:pos x="48" y="52"/>
                </a:cxn>
                <a:cxn ang="0">
                  <a:pos x="47" y="57"/>
                </a:cxn>
                <a:cxn ang="0">
                  <a:pos x="46" y="62"/>
                </a:cxn>
                <a:cxn ang="0">
                  <a:pos x="45" y="67"/>
                </a:cxn>
                <a:cxn ang="0">
                  <a:pos x="43" y="72"/>
                </a:cxn>
                <a:cxn ang="0">
                  <a:pos x="41" y="76"/>
                </a:cxn>
                <a:cxn ang="0">
                  <a:pos x="38" y="81"/>
                </a:cxn>
                <a:cxn ang="0">
                  <a:pos x="35" y="85"/>
                </a:cxn>
                <a:cxn ang="0">
                  <a:pos x="31" y="89"/>
                </a:cxn>
                <a:cxn ang="0">
                  <a:pos x="27" y="93"/>
                </a:cxn>
                <a:cxn ang="0">
                  <a:pos x="22" y="97"/>
                </a:cxn>
                <a:cxn ang="0">
                  <a:pos x="17" y="100"/>
                </a:cxn>
                <a:cxn ang="0">
                  <a:pos x="12" y="103"/>
                </a:cxn>
                <a:cxn ang="0">
                  <a:pos x="6" y="106"/>
                </a:cxn>
                <a:cxn ang="0">
                  <a:pos x="0" y="108"/>
                </a:cxn>
                <a:cxn ang="0">
                  <a:pos x="46" y="53"/>
                </a:cxn>
                <a:cxn ang="0">
                  <a:pos x="20" y="7"/>
                </a:cxn>
                <a:cxn ang="0">
                  <a:pos x="18" y="5"/>
                </a:cxn>
                <a:cxn ang="0">
                  <a:pos x="10" y="0"/>
                </a:cxn>
                <a:cxn ang="0">
                  <a:pos x="11" y="0"/>
                </a:cxn>
              </a:cxnLst>
              <a:rect l="0" t="0" r="r" b="b"/>
              <a:pathLst>
                <a:path w="48" h="108">
                  <a:moveTo>
                    <a:pt x="11" y="0"/>
                  </a:moveTo>
                  <a:cubicBezTo>
                    <a:pt x="14" y="2"/>
                    <a:pt x="17" y="4"/>
                    <a:pt x="22" y="7"/>
                  </a:cubicBezTo>
                  <a:cubicBezTo>
                    <a:pt x="26" y="10"/>
                    <a:pt x="26" y="10"/>
                    <a:pt x="26" y="10"/>
                  </a:cubicBezTo>
                  <a:cubicBezTo>
                    <a:pt x="28" y="12"/>
                    <a:pt x="29" y="13"/>
                    <a:pt x="31" y="14"/>
                  </a:cubicBezTo>
                  <a:cubicBezTo>
                    <a:pt x="34" y="18"/>
                    <a:pt x="34" y="18"/>
                    <a:pt x="34" y="18"/>
                  </a:cubicBezTo>
                  <a:cubicBezTo>
                    <a:pt x="35" y="20"/>
                    <a:pt x="37" y="21"/>
                    <a:pt x="38" y="23"/>
                  </a:cubicBezTo>
                  <a:cubicBezTo>
                    <a:pt x="41" y="27"/>
                    <a:pt x="41" y="27"/>
                    <a:pt x="41" y="27"/>
                  </a:cubicBezTo>
                  <a:cubicBezTo>
                    <a:pt x="41" y="28"/>
                    <a:pt x="42" y="30"/>
                    <a:pt x="43" y="32"/>
                  </a:cubicBezTo>
                  <a:cubicBezTo>
                    <a:pt x="45" y="36"/>
                    <a:pt x="45" y="36"/>
                    <a:pt x="45" y="36"/>
                  </a:cubicBezTo>
                  <a:cubicBezTo>
                    <a:pt x="45" y="38"/>
                    <a:pt x="46" y="40"/>
                    <a:pt x="46" y="41"/>
                  </a:cubicBezTo>
                  <a:cubicBezTo>
                    <a:pt x="47" y="47"/>
                    <a:pt x="47" y="47"/>
                    <a:pt x="47" y="47"/>
                  </a:cubicBezTo>
                  <a:cubicBezTo>
                    <a:pt x="47" y="48"/>
                    <a:pt x="48" y="50"/>
                    <a:pt x="48" y="52"/>
                  </a:cubicBezTo>
                  <a:cubicBezTo>
                    <a:pt x="47" y="57"/>
                    <a:pt x="47" y="57"/>
                    <a:pt x="47" y="57"/>
                  </a:cubicBezTo>
                  <a:cubicBezTo>
                    <a:pt x="46" y="62"/>
                    <a:pt x="46" y="62"/>
                    <a:pt x="46" y="62"/>
                  </a:cubicBezTo>
                  <a:cubicBezTo>
                    <a:pt x="45" y="67"/>
                    <a:pt x="45" y="67"/>
                    <a:pt x="45" y="67"/>
                  </a:cubicBezTo>
                  <a:cubicBezTo>
                    <a:pt x="45" y="68"/>
                    <a:pt x="44" y="70"/>
                    <a:pt x="43" y="72"/>
                  </a:cubicBezTo>
                  <a:cubicBezTo>
                    <a:pt x="41" y="76"/>
                    <a:pt x="41" y="76"/>
                    <a:pt x="41" y="76"/>
                  </a:cubicBezTo>
                  <a:cubicBezTo>
                    <a:pt x="40" y="78"/>
                    <a:pt x="39" y="79"/>
                    <a:pt x="38" y="81"/>
                  </a:cubicBezTo>
                  <a:cubicBezTo>
                    <a:pt x="35" y="85"/>
                    <a:pt x="35" y="85"/>
                    <a:pt x="35" y="85"/>
                  </a:cubicBezTo>
                  <a:cubicBezTo>
                    <a:pt x="34" y="86"/>
                    <a:pt x="32" y="88"/>
                    <a:pt x="31" y="89"/>
                  </a:cubicBezTo>
                  <a:cubicBezTo>
                    <a:pt x="27" y="93"/>
                    <a:pt x="27" y="93"/>
                    <a:pt x="27" y="93"/>
                  </a:cubicBezTo>
                  <a:cubicBezTo>
                    <a:pt x="25" y="94"/>
                    <a:pt x="24" y="95"/>
                    <a:pt x="22" y="97"/>
                  </a:cubicBezTo>
                  <a:cubicBezTo>
                    <a:pt x="17" y="100"/>
                    <a:pt x="17" y="100"/>
                    <a:pt x="17" y="100"/>
                  </a:cubicBezTo>
                  <a:cubicBezTo>
                    <a:pt x="16" y="101"/>
                    <a:pt x="13" y="102"/>
                    <a:pt x="12" y="103"/>
                  </a:cubicBezTo>
                  <a:cubicBezTo>
                    <a:pt x="6" y="106"/>
                    <a:pt x="6" y="106"/>
                    <a:pt x="6" y="106"/>
                  </a:cubicBezTo>
                  <a:cubicBezTo>
                    <a:pt x="5" y="106"/>
                    <a:pt x="2" y="107"/>
                    <a:pt x="0" y="108"/>
                  </a:cubicBezTo>
                  <a:cubicBezTo>
                    <a:pt x="27" y="98"/>
                    <a:pt x="46" y="77"/>
                    <a:pt x="46" y="53"/>
                  </a:cubicBezTo>
                  <a:cubicBezTo>
                    <a:pt x="46" y="35"/>
                    <a:pt x="36" y="19"/>
                    <a:pt x="20" y="7"/>
                  </a:cubicBezTo>
                  <a:cubicBezTo>
                    <a:pt x="19" y="7"/>
                    <a:pt x="19" y="6"/>
                    <a:pt x="18" y="5"/>
                  </a:cubicBezTo>
                  <a:cubicBezTo>
                    <a:pt x="16" y="3"/>
                    <a:pt x="14" y="2"/>
                    <a:pt x="10" y="0"/>
                  </a:cubicBezTo>
                  <a:cubicBezTo>
                    <a:pt x="11" y="0"/>
                    <a:pt x="11" y="0"/>
                    <a:pt x="11" y="0"/>
                  </a:cubicBezTo>
                </a:path>
              </a:pathLst>
            </a:custGeom>
            <a:solidFill>
              <a:srgbClr val="4B1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Freeform 125"/>
            <p:cNvSpPr>
              <a:spLocks/>
            </p:cNvSpPr>
            <p:nvPr/>
          </p:nvSpPr>
          <p:spPr bwMode="auto">
            <a:xfrm>
              <a:off x="2805" y="2783"/>
              <a:ext cx="317" cy="199"/>
            </a:xfrm>
            <a:custGeom>
              <a:avLst/>
              <a:gdLst/>
              <a:ahLst/>
              <a:cxnLst>
                <a:cxn ang="0">
                  <a:pos x="172" y="46"/>
                </a:cxn>
                <a:cxn ang="0">
                  <a:pos x="126" y="101"/>
                </a:cxn>
                <a:cxn ang="0">
                  <a:pos x="121" y="103"/>
                </a:cxn>
                <a:cxn ang="0">
                  <a:pos x="109" y="106"/>
                </a:cxn>
                <a:cxn ang="0">
                  <a:pos x="106" y="107"/>
                </a:cxn>
                <a:cxn ang="0">
                  <a:pos x="102" y="107"/>
                </a:cxn>
                <a:cxn ang="0">
                  <a:pos x="99" y="107"/>
                </a:cxn>
                <a:cxn ang="0">
                  <a:pos x="97" y="108"/>
                </a:cxn>
                <a:cxn ang="0">
                  <a:pos x="96" y="108"/>
                </a:cxn>
                <a:cxn ang="0">
                  <a:pos x="94" y="108"/>
                </a:cxn>
                <a:cxn ang="0">
                  <a:pos x="93" y="108"/>
                </a:cxn>
                <a:cxn ang="0">
                  <a:pos x="92" y="108"/>
                </a:cxn>
                <a:cxn ang="0">
                  <a:pos x="91" y="108"/>
                </a:cxn>
                <a:cxn ang="0">
                  <a:pos x="90" y="108"/>
                </a:cxn>
                <a:cxn ang="0">
                  <a:pos x="90" y="108"/>
                </a:cxn>
                <a:cxn ang="0">
                  <a:pos x="89" y="108"/>
                </a:cxn>
                <a:cxn ang="0">
                  <a:pos x="88" y="108"/>
                </a:cxn>
                <a:cxn ang="0">
                  <a:pos x="87" y="108"/>
                </a:cxn>
                <a:cxn ang="0">
                  <a:pos x="87" y="108"/>
                </a:cxn>
                <a:cxn ang="0">
                  <a:pos x="86" y="108"/>
                </a:cxn>
                <a:cxn ang="0">
                  <a:pos x="85" y="108"/>
                </a:cxn>
                <a:cxn ang="0">
                  <a:pos x="85" y="108"/>
                </a:cxn>
                <a:cxn ang="0">
                  <a:pos x="84" y="108"/>
                </a:cxn>
                <a:cxn ang="0">
                  <a:pos x="65" y="106"/>
                </a:cxn>
                <a:cxn ang="0">
                  <a:pos x="60" y="105"/>
                </a:cxn>
                <a:cxn ang="0">
                  <a:pos x="52" y="103"/>
                </a:cxn>
                <a:cxn ang="0">
                  <a:pos x="46" y="101"/>
                </a:cxn>
                <a:cxn ang="0">
                  <a:pos x="39" y="98"/>
                </a:cxn>
                <a:cxn ang="0">
                  <a:pos x="34" y="96"/>
                </a:cxn>
                <a:cxn ang="0">
                  <a:pos x="29" y="92"/>
                </a:cxn>
                <a:cxn ang="0">
                  <a:pos x="24" y="89"/>
                </a:cxn>
                <a:cxn ang="0">
                  <a:pos x="19" y="85"/>
                </a:cxn>
                <a:cxn ang="0">
                  <a:pos x="15" y="81"/>
                </a:cxn>
                <a:cxn ang="0">
                  <a:pos x="11" y="77"/>
                </a:cxn>
                <a:cxn ang="0">
                  <a:pos x="8" y="73"/>
                </a:cxn>
                <a:cxn ang="0">
                  <a:pos x="5" y="68"/>
                </a:cxn>
                <a:cxn ang="0">
                  <a:pos x="3" y="64"/>
                </a:cxn>
                <a:cxn ang="0">
                  <a:pos x="1" y="59"/>
                </a:cxn>
                <a:cxn ang="0">
                  <a:pos x="0" y="56"/>
                </a:cxn>
                <a:cxn ang="0">
                  <a:pos x="0" y="56"/>
                </a:cxn>
                <a:cxn ang="0">
                  <a:pos x="150" y="27"/>
                </a:cxn>
                <a:cxn ang="0">
                  <a:pos x="146" y="0"/>
                </a:cxn>
                <a:cxn ang="0">
                  <a:pos x="172" y="46"/>
                </a:cxn>
              </a:cxnLst>
              <a:rect l="0" t="0" r="r" b="b"/>
              <a:pathLst>
                <a:path w="172" h="108">
                  <a:moveTo>
                    <a:pt x="172" y="46"/>
                  </a:moveTo>
                  <a:cubicBezTo>
                    <a:pt x="172" y="70"/>
                    <a:pt x="153" y="91"/>
                    <a:pt x="126" y="101"/>
                  </a:cubicBezTo>
                  <a:cubicBezTo>
                    <a:pt x="125" y="102"/>
                    <a:pt x="123" y="102"/>
                    <a:pt x="121" y="103"/>
                  </a:cubicBezTo>
                  <a:cubicBezTo>
                    <a:pt x="114" y="105"/>
                    <a:pt x="114" y="105"/>
                    <a:pt x="109" y="106"/>
                  </a:cubicBezTo>
                  <a:cubicBezTo>
                    <a:pt x="106" y="107"/>
                    <a:pt x="106" y="107"/>
                    <a:pt x="106" y="107"/>
                  </a:cubicBezTo>
                  <a:cubicBezTo>
                    <a:pt x="105" y="107"/>
                    <a:pt x="103" y="107"/>
                    <a:pt x="102" y="107"/>
                  </a:cubicBezTo>
                  <a:cubicBezTo>
                    <a:pt x="99" y="107"/>
                    <a:pt x="99" y="107"/>
                    <a:pt x="99" y="107"/>
                  </a:cubicBezTo>
                  <a:cubicBezTo>
                    <a:pt x="99" y="107"/>
                    <a:pt x="98" y="108"/>
                    <a:pt x="97" y="108"/>
                  </a:cubicBezTo>
                  <a:cubicBezTo>
                    <a:pt x="96" y="108"/>
                    <a:pt x="96" y="108"/>
                    <a:pt x="96" y="108"/>
                  </a:cubicBezTo>
                  <a:cubicBezTo>
                    <a:pt x="95" y="108"/>
                    <a:pt x="95" y="108"/>
                    <a:pt x="94" y="108"/>
                  </a:cubicBezTo>
                  <a:cubicBezTo>
                    <a:pt x="93" y="108"/>
                    <a:pt x="93" y="108"/>
                    <a:pt x="93" y="108"/>
                  </a:cubicBezTo>
                  <a:cubicBezTo>
                    <a:pt x="93" y="108"/>
                    <a:pt x="93" y="108"/>
                    <a:pt x="92" y="108"/>
                  </a:cubicBezTo>
                  <a:cubicBezTo>
                    <a:pt x="91" y="108"/>
                    <a:pt x="91" y="108"/>
                    <a:pt x="91" y="108"/>
                  </a:cubicBezTo>
                  <a:cubicBezTo>
                    <a:pt x="91" y="108"/>
                    <a:pt x="91" y="108"/>
                    <a:pt x="90" y="108"/>
                  </a:cubicBezTo>
                  <a:cubicBezTo>
                    <a:pt x="90" y="108"/>
                    <a:pt x="90" y="108"/>
                    <a:pt x="90" y="108"/>
                  </a:cubicBezTo>
                  <a:cubicBezTo>
                    <a:pt x="89" y="108"/>
                    <a:pt x="89" y="108"/>
                    <a:pt x="89" y="108"/>
                  </a:cubicBezTo>
                  <a:cubicBezTo>
                    <a:pt x="88" y="108"/>
                    <a:pt x="88" y="108"/>
                    <a:pt x="88" y="108"/>
                  </a:cubicBezTo>
                  <a:cubicBezTo>
                    <a:pt x="87" y="108"/>
                    <a:pt x="87" y="108"/>
                    <a:pt x="87" y="108"/>
                  </a:cubicBezTo>
                  <a:cubicBezTo>
                    <a:pt x="87" y="108"/>
                    <a:pt x="87" y="108"/>
                    <a:pt x="87" y="108"/>
                  </a:cubicBezTo>
                  <a:cubicBezTo>
                    <a:pt x="86" y="108"/>
                    <a:pt x="86" y="108"/>
                    <a:pt x="86" y="108"/>
                  </a:cubicBezTo>
                  <a:cubicBezTo>
                    <a:pt x="85" y="108"/>
                    <a:pt x="85" y="108"/>
                    <a:pt x="85" y="108"/>
                  </a:cubicBezTo>
                  <a:cubicBezTo>
                    <a:pt x="85" y="108"/>
                    <a:pt x="85" y="108"/>
                    <a:pt x="85" y="108"/>
                  </a:cubicBezTo>
                  <a:cubicBezTo>
                    <a:pt x="84" y="108"/>
                    <a:pt x="84" y="108"/>
                    <a:pt x="84" y="108"/>
                  </a:cubicBezTo>
                  <a:cubicBezTo>
                    <a:pt x="77" y="108"/>
                    <a:pt x="71" y="107"/>
                    <a:pt x="65" y="106"/>
                  </a:cubicBezTo>
                  <a:cubicBezTo>
                    <a:pt x="60" y="105"/>
                    <a:pt x="60" y="105"/>
                    <a:pt x="60" y="105"/>
                  </a:cubicBezTo>
                  <a:cubicBezTo>
                    <a:pt x="58" y="105"/>
                    <a:pt x="54" y="104"/>
                    <a:pt x="52" y="103"/>
                  </a:cubicBezTo>
                  <a:cubicBezTo>
                    <a:pt x="46" y="101"/>
                    <a:pt x="46" y="101"/>
                    <a:pt x="46" y="101"/>
                  </a:cubicBezTo>
                  <a:cubicBezTo>
                    <a:pt x="44" y="100"/>
                    <a:pt x="41" y="99"/>
                    <a:pt x="39" y="98"/>
                  </a:cubicBezTo>
                  <a:cubicBezTo>
                    <a:pt x="34" y="96"/>
                    <a:pt x="34" y="96"/>
                    <a:pt x="34" y="96"/>
                  </a:cubicBezTo>
                  <a:cubicBezTo>
                    <a:pt x="32" y="95"/>
                    <a:pt x="30" y="93"/>
                    <a:pt x="29" y="92"/>
                  </a:cubicBezTo>
                  <a:cubicBezTo>
                    <a:pt x="24" y="89"/>
                    <a:pt x="24" y="89"/>
                    <a:pt x="24" y="89"/>
                  </a:cubicBezTo>
                  <a:cubicBezTo>
                    <a:pt x="22" y="88"/>
                    <a:pt x="20" y="86"/>
                    <a:pt x="19" y="85"/>
                  </a:cubicBezTo>
                  <a:cubicBezTo>
                    <a:pt x="15" y="81"/>
                    <a:pt x="15" y="81"/>
                    <a:pt x="15" y="81"/>
                  </a:cubicBezTo>
                  <a:cubicBezTo>
                    <a:pt x="14" y="80"/>
                    <a:pt x="12" y="79"/>
                    <a:pt x="11" y="77"/>
                  </a:cubicBezTo>
                  <a:cubicBezTo>
                    <a:pt x="8" y="73"/>
                    <a:pt x="8" y="73"/>
                    <a:pt x="8" y="73"/>
                  </a:cubicBezTo>
                  <a:cubicBezTo>
                    <a:pt x="7" y="72"/>
                    <a:pt x="6" y="70"/>
                    <a:pt x="5" y="68"/>
                  </a:cubicBezTo>
                  <a:cubicBezTo>
                    <a:pt x="3" y="64"/>
                    <a:pt x="3" y="64"/>
                    <a:pt x="3" y="64"/>
                  </a:cubicBezTo>
                  <a:cubicBezTo>
                    <a:pt x="2" y="62"/>
                    <a:pt x="2" y="60"/>
                    <a:pt x="1" y="59"/>
                  </a:cubicBezTo>
                  <a:cubicBezTo>
                    <a:pt x="1" y="58"/>
                    <a:pt x="1" y="57"/>
                    <a:pt x="0" y="56"/>
                  </a:cubicBezTo>
                  <a:cubicBezTo>
                    <a:pt x="0" y="56"/>
                    <a:pt x="0" y="56"/>
                    <a:pt x="0" y="56"/>
                  </a:cubicBezTo>
                  <a:cubicBezTo>
                    <a:pt x="16" y="98"/>
                    <a:pt x="131" y="68"/>
                    <a:pt x="150" y="27"/>
                  </a:cubicBezTo>
                  <a:cubicBezTo>
                    <a:pt x="151" y="23"/>
                    <a:pt x="156" y="12"/>
                    <a:pt x="146" y="0"/>
                  </a:cubicBezTo>
                  <a:cubicBezTo>
                    <a:pt x="162" y="12"/>
                    <a:pt x="172" y="28"/>
                    <a:pt x="172" y="46"/>
                  </a:cubicBezTo>
                </a:path>
              </a:pathLst>
            </a:custGeom>
            <a:solidFill>
              <a:srgbClr val="4B1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126"/>
            <p:cNvSpPr>
              <a:spLocks/>
            </p:cNvSpPr>
            <p:nvPr/>
          </p:nvSpPr>
          <p:spPr bwMode="auto">
            <a:xfrm>
              <a:off x="3038" y="2780"/>
              <a:ext cx="88" cy="190"/>
            </a:xfrm>
            <a:custGeom>
              <a:avLst/>
              <a:gdLst/>
              <a:ahLst/>
              <a:cxnLst>
                <a:cxn ang="0">
                  <a:pos x="22" y="2"/>
                </a:cxn>
                <a:cxn ang="0">
                  <a:pos x="31" y="9"/>
                </a:cxn>
                <a:cxn ang="0">
                  <a:pos x="34" y="13"/>
                </a:cxn>
                <a:cxn ang="0">
                  <a:pos x="38" y="18"/>
                </a:cxn>
                <a:cxn ang="0">
                  <a:pos x="41" y="22"/>
                </a:cxn>
                <a:cxn ang="0">
                  <a:pos x="43" y="27"/>
                </a:cxn>
                <a:cxn ang="0">
                  <a:pos x="45" y="31"/>
                </a:cxn>
                <a:cxn ang="0">
                  <a:pos x="46" y="36"/>
                </a:cxn>
                <a:cxn ang="0">
                  <a:pos x="47" y="42"/>
                </a:cxn>
                <a:cxn ang="0">
                  <a:pos x="48" y="47"/>
                </a:cxn>
                <a:cxn ang="0">
                  <a:pos x="47" y="52"/>
                </a:cxn>
                <a:cxn ang="0">
                  <a:pos x="46" y="57"/>
                </a:cxn>
                <a:cxn ang="0">
                  <a:pos x="45" y="62"/>
                </a:cxn>
                <a:cxn ang="0">
                  <a:pos x="43" y="67"/>
                </a:cxn>
                <a:cxn ang="0">
                  <a:pos x="41" y="71"/>
                </a:cxn>
                <a:cxn ang="0">
                  <a:pos x="38" y="76"/>
                </a:cxn>
                <a:cxn ang="0">
                  <a:pos x="35" y="80"/>
                </a:cxn>
                <a:cxn ang="0">
                  <a:pos x="31" y="84"/>
                </a:cxn>
                <a:cxn ang="0">
                  <a:pos x="27" y="88"/>
                </a:cxn>
                <a:cxn ang="0">
                  <a:pos x="22" y="92"/>
                </a:cxn>
                <a:cxn ang="0">
                  <a:pos x="17" y="95"/>
                </a:cxn>
                <a:cxn ang="0">
                  <a:pos x="12" y="98"/>
                </a:cxn>
                <a:cxn ang="0">
                  <a:pos x="6" y="101"/>
                </a:cxn>
                <a:cxn ang="0">
                  <a:pos x="0" y="103"/>
                </a:cxn>
                <a:cxn ang="0">
                  <a:pos x="46" y="48"/>
                </a:cxn>
                <a:cxn ang="0">
                  <a:pos x="26" y="7"/>
                </a:cxn>
                <a:cxn ang="0">
                  <a:pos x="25" y="5"/>
                </a:cxn>
                <a:cxn ang="0">
                  <a:pos x="18" y="0"/>
                </a:cxn>
                <a:cxn ang="0">
                  <a:pos x="22" y="2"/>
                </a:cxn>
              </a:cxnLst>
              <a:rect l="0" t="0" r="r" b="b"/>
              <a:pathLst>
                <a:path w="48" h="103">
                  <a:moveTo>
                    <a:pt x="22" y="2"/>
                  </a:moveTo>
                  <a:cubicBezTo>
                    <a:pt x="23" y="3"/>
                    <a:pt x="27" y="5"/>
                    <a:pt x="31" y="9"/>
                  </a:cubicBezTo>
                  <a:cubicBezTo>
                    <a:pt x="34" y="13"/>
                    <a:pt x="34" y="13"/>
                    <a:pt x="34" y="13"/>
                  </a:cubicBezTo>
                  <a:cubicBezTo>
                    <a:pt x="35" y="15"/>
                    <a:pt x="37" y="16"/>
                    <a:pt x="38" y="18"/>
                  </a:cubicBezTo>
                  <a:cubicBezTo>
                    <a:pt x="41" y="22"/>
                    <a:pt x="41" y="22"/>
                    <a:pt x="41" y="22"/>
                  </a:cubicBezTo>
                  <a:cubicBezTo>
                    <a:pt x="41" y="23"/>
                    <a:pt x="42" y="25"/>
                    <a:pt x="43" y="27"/>
                  </a:cubicBezTo>
                  <a:cubicBezTo>
                    <a:pt x="45" y="31"/>
                    <a:pt x="45" y="31"/>
                    <a:pt x="45" y="31"/>
                  </a:cubicBezTo>
                  <a:cubicBezTo>
                    <a:pt x="45" y="33"/>
                    <a:pt x="46" y="35"/>
                    <a:pt x="46" y="36"/>
                  </a:cubicBezTo>
                  <a:cubicBezTo>
                    <a:pt x="47" y="42"/>
                    <a:pt x="47" y="42"/>
                    <a:pt x="47" y="42"/>
                  </a:cubicBezTo>
                  <a:cubicBezTo>
                    <a:pt x="47" y="43"/>
                    <a:pt x="48" y="45"/>
                    <a:pt x="48" y="47"/>
                  </a:cubicBezTo>
                  <a:cubicBezTo>
                    <a:pt x="47" y="52"/>
                    <a:pt x="47" y="52"/>
                    <a:pt x="47" y="52"/>
                  </a:cubicBezTo>
                  <a:cubicBezTo>
                    <a:pt x="46" y="57"/>
                    <a:pt x="46" y="57"/>
                    <a:pt x="46" y="57"/>
                  </a:cubicBezTo>
                  <a:cubicBezTo>
                    <a:pt x="45" y="62"/>
                    <a:pt x="45" y="62"/>
                    <a:pt x="45" y="62"/>
                  </a:cubicBezTo>
                  <a:cubicBezTo>
                    <a:pt x="45" y="63"/>
                    <a:pt x="44" y="65"/>
                    <a:pt x="43" y="67"/>
                  </a:cubicBezTo>
                  <a:cubicBezTo>
                    <a:pt x="41" y="71"/>
                    <a:pt x="41" y="71"/>
                    <a:pt x="41" y="71"/>
                  </a:cubicBezTo>
                  <a:cubicBezTo>
                    <a:pt x="40" y="73"/>
                    <a:pt x="39" y="74"/>
                    <a:pt x="38" y="76"/>
                  </a:cubicBezTo>
                  <a:cubicBezTo>
                    <a:pt x="35" y="80"/>
                    <a:pt x="35" y="80"/>
                    <a:pt x="35" y="80"/>
                  </a:cubicBezTo>
                  <a:cubicBezTo>
                    <a:pt x="34" y="81"/>
                    <a:pt x="32" y="83"/>
                    <a:pt x="31" y="84"/>
                  </a:cubicBezTo>
                  <a:cubicBezTo>
                    <a:pt x="27" y="88"/>
                    <a:pt x="27" y="88"/>
                    <a:pt x="27" y="88"/>
                  </a:cubicBezTo>
                  <a:cubicBezTo>
                    <a:pt x="25" y="89"/>
                    <a:pt x="24" y="90"/>
                    <a:pt x="22" y="92"/>
                  </a:cubicBezTo>
                  <a:cubicBezTo>
                    <a:pt x="17" y="95"/>
                    <a:pt x="17" y="95"/>
                    <a:pt x="17" y="95"/>
                  </a:cubicBezTo>
                  <a:cubicBezTo>
                    <a:pt x="16" y="96"/>
                    <a:pt x="13" y="97"/>
                    <a:pt x="12" y="98"/>
                  </a:cubicBezTo>
                  <a:cubicBezTo>
                    <a:pt x="6" y="101"/>
                    <a:pt x="6" y="101"/>
                    <a:pt x="6" y="101"/>
                  </a:cubicBezTo>
                  <a:cubicBezTo>
                    <a:pt x="5" y="101"/>
                    <a:pt x="2" y="102"/>
                    <a:pt x="0" y="103"/>
                  </a:cubicBezTo>
                  <a:cubicBezTo>
                    <a:pt x="27" y="93"/>
                    <a:pt x="46" y="72"/>
                    <a:pt x="46" y="48"/>
                  </a:cubicBezTo>
                  <a:cubicBezTo>
                    <a:pt x="46" y="33"/>
                    <a:pt x="38" y="18"/>
                    <a:pt x="26" y="7"/>
                  </a:cubicBezTo>
                  <a:cubicBezTo>
                    <a:pt x="25" y="7"/>
                    <a:pt x="25" y="6"/>
                    <a:pt x="25" y="5"/>
                  </a:cubicBezTo>
                  <a:cubicBezTo>
                    <a:pt x="23" y="3"/>
                    <a:pt x="22" y="2"/>
                    <a:pt x="18" y="0"/>
                  </a:cubicBezTo>
                  <a:cubicBezTo>
                    <a:pt x="19" y="0"/>
                    <a:pt x="21" y="1"/>
                    <a:pt x="22" y="2"/>
                  </a:cubicBezTo>
                </a:path>
              </a:pathLst>
            </a:custGeom>
            <a:solidFill>
              <a:srgbClr val="4314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127"/>
            <p:cNvSpPr>
              <a:spLocks/>
            </p:cNvSpPr>
            <p:nvPr/>
          </p:nvSpPr>
          <p:spPr bwMode="auto">
            <a:xfrm>
              <a:off x="2807" y="2793"/>
              <a:ext cx="315" cy="189"/>
            </a:xfrm>
            <a:custGeom>
              <a:avLst/>
              <a:gdLst/>
              <a:ahLst/>
              <a:cxnLst>
                <a:cxn ang="0">
                  <a:pos x="171" y="41"/>
                </a:cxn>
                <a:cxn ang="0">
                  <a:pos x="125" y="96"/>
                </a:cxn>
                <a:cxn ang="0">
                  <a:pos x="120" y="98"/>
                </a:cxn>
                <a:cxn ang="0">
                  <a:pos x="108" y="101"/>
                </a:cxn>
                <a:cxn ang="0">
                  <a:pos x="105" y="102"/>
                </a:cxn>
                <a:cxn ang="0">
                  <a:pos x="101" y="102"/>
                </a:cxn>
                <a:cxn ang="0">
                  <a:pos x="98" y="102"/>
                </a:cxn>
                <a:cxn ang="0">
                  <a:pos x="96" y="103"/>
                </a:cxn>
                <a:cxn ang="0">
                  <a:pos x="95" y="103"/>
                </a:cxn>
                <a:cxn ang="0">
                  <a:pos x="93" y="103"/>
                </a:cxn>
                <a:cxn ang="0">
                  <a:pos x="92" y="103"/>
                </a:cxn>
                <a:cxn ang="0">
                  <a:pos x="91" y="103"/>
                </a:cxn>
                <a:cxn ang="0">
                  <a:pos x="90" y="103"/>
                </a:cxn>
                <a:cxn ang="0">
                  <a:pos x="89" y="103"/>
                </a:cxn>
                <a:cxn ang="0">
                  <a:pos x="89" y="103"/>
                </a:cxn>
                <a:cxn ang="0">
                  <a:pos x="88" y="103"/>
                </a:cxn>
                <a:cxn ang="0">
                  <a:pos x="87" y="103"/>
                </a:cxn>
                <a:cxn ang="0">
                  <a:pos x="86" y="103"/>
                </a:cxn>
                <a:cxn ang="0">
                  <a:pos x="86" y="103"/>
                </a:cxn>
                <a:cxn ang="0">
                  <a:pos x="85" y="103"/>
                </a:cxn>
                <a:cxn ang="0">
                  <a:pos x="84" y="103"/>
                </a:cxn>
                <a:cxn ang="0">
                  <a:pos x="84" y="103"/>
                </a:cxn>
                <a:cxn ang="0">
                  <a:pos x="83" y="103"/>
                </a:cxn>
                <a:cxn ang="0">
                  <a:pos x="64" y="101"/>
                </a:cxn>
                <a:cxn ang="0">
                  <a:pos x="59" y="100"/>
                </a:cxn>
                <a:cxn ang="0">
                  <a:pos x="51" y="98"/>
                </a:cxn>
                <a:cxn ang="0">
                  <a:pos x="45" y="96"/>
                </a:cxn>
                <a:cxn ang="0">
                  <a:pos x="38" y="93"/>
                </a:cxn>
                <a:cxn ang="0">
                  <a:pos x="33" y="91"/>
                </a:cxn>
                <a:cxn ang="0">
                  <a:pos x="28" y="87"/>
                </a:cxn>
                <a:cxn ang="0">
                  <a:pos x="23" y="84"/>
                </a:cxn>
                <a:cxn ang="0">
                  <a:pos x="18" y="80"/>
                </a:cxn>
                <a:cxn ang="0">
                  <a:pos x="14" y="76"/>
                </a:cxn>
                <a:cxn ang="0">
                  <a:pos x="10" y="72"/>
                </a:cxn>
                <a:cxn ang="0">
                  <a:pos x="7" y="68"/>
                </a:cxn>
                <a:cxn ang="0">
                  <a:pos x="4" y="63"/>
                </a:cxn>
                <a:cxn ang="0">
                  <a:pos x="2" y="59"/>
                </a:cxn>
                <a:cxn ang="0">
                  <a:pos x="0" y="55"/>
                </a:cxn>
                <a:cxn ang="0">
                  <a:pos x="2" y="58"/>
                </a:cxn>
                <a:cxn ang="0">
                  <a:pos x="155" y="17"/>
                </a:cxn>
                <a:cxn ang="0">
                  <a:pos x="151" y="0"/>
                </a:cxn>
                <a:cxn ang="0">
                  <a:pos x="171" y="41"/>
                </a:cxn>
              </a:cxnLst>
              <a:rect l="0" t="0" r="r" b="b"/>
              <a:pathLst>
                <a:path w="171" h="103">
                  <a:moveTo>
                    <a:pt x="171" y="41"/>
                  </a:moveTo>
                  <a:cubicBezTo>
                    <a:pt x="171" y="65"/>
                    <a:pt x="152" y="86"/>
                    <a:pt x="125" y="96"/>
                  </a:cubicBezTo>
                  <a:cubicBezTo>
                    <a:pt x="124" y="97"/>
                    <a:pt x="122" y="97"/>
                    <a:pt x="120" y="98"/>
                  </a:cubicBezTo>
                  <a:cubicBezTo>
                    <a:pt x="113" y="100"/>
                    <a:pt x="113" y="100"/>
                    <a:pt x="108" y="101"/>
                  </a:cubicBezTo>
                  <a:cubicBezTo>
                    <a:pt x="105" y="102"/>
                    <a:pt x="105" y="102"/>
                    <a:pt x="105" y="102"/>
                  </a:cubicBezTo>
                  <a:cubicBezTo>
                    <a:pt x="104" y="102"/>
                    <a:pt x="102" y="102"/>
                    <a:pt x="101" y="102"/>
                  </a:cubicBezTo>
                  <a:cubicBezTo>
                    <a:pt x="98" y="102"/>
                    <a:pt x="98" y="102"/>
                    <a:pt x="98" y="102"/>
                  </a:cubicBezTo>
                  <a:cubicBezTo>
                    <a:pt x="98" y="102"/>
                    <a:pt x="97" y="103"/>
                    <a:pt x="96" y="103"/>
                  </a:cubicBezTo>
                  <a:cubicBezTo>
                    <a:pt x="95" y="103"/>
                    <a:pt x="95" y="103"/>
                    <a:pt x="95" y="103"/>
                  </a:cubicBezTo>
                  <a:cubicBezTo>
                    <a:pt x="94" y="103"/>
                    <a:pt x="94" y="103"/>
                    <a:pt x="93" y="103"/>
                  </a:cubicBezTo>
                  <a:cubicBezTo>
                    <a:pt x="92" y="103"/>
                    <a:pt x="92" y="103"/>
                    <a:pt x="92" y="103"/>
                  </a:cubicBezTo>
                  <a:cubicBezTo>
                    <a:pt x="92" y="103"/>
                    <a:pt x="92" y="103"/>
                    <a:pt x="91" y="103"/>
                  </a:cubicBezTo>
                  <a:cubicBezTo>
                    <a:pt x="90" y="103"/>
                    <a:pt x="90" y="103"/>
                    <a:pt x="90" y="103"/>
                  </a:cubicBezTo>
                  <a:cubicBezTo>
                    <a:pt x="90" y="103"/>
                    <a:pt x="90" y="103"/>
                    <a:pt x="89" y="103"/>
                  </a:cubicBezTo>
                  <a:cubicBezTo>
                    <a:pt x="89" y="103"/>
                    <a:pt x="89" y="103"/>
                    <a:pt x="89" y="103"/>
                  </a:cubicBezTo>
                  <a:cubicBezTo>
                    <a:pt x="88" y="103"/>
                    <a:pt x="88" y="103"/>
                    <a:pt x="88" y="103"/>
                  </a:cubicBezTo>
                  <a:cubicBezTo>
                    <a:pt x="87" y="103"/>
                    <a:pt x="87" y="103"/>
                    <a:pt x="87" y="103"/>
                  </a:cubicBezTo>
                  <a:cubicBezTo>
                    <a:pt x="86" y="103"/>
                    <a:pt x="86" y="103"/>
                    <a:pt x="86" y="103"/>
                  </a:cubicBezTo>
                  <a:cubicBezTo>
                    <a:pt x="86" y="103"/>
                    <a:pt x="86" y="103"/>
                    <a:pt x="86" y="103"/>
                  </a:cubicBezTo>
                  <a:cubicBezTo>
                    <a:pt x="85" y="103"/>
                    <a:pt x="85" y="103"/>
                    <a:pt x="85" y="103"/>
                  </a:cubicBezTo>
                  <a:cubicBezTo>
                    <a:pt x="84" y="103"/>
                    <a:pt x="84" y="103"/>
                    <a:pt x="84" y="103"/>
                  </a:cubicBezTo>
                  <a:cubicBezTo>
                    <a:pt x="84" y="103"/>
                    <a:pt x="84" y="103"/>
                    <a:pt x="84" y="103"/>
                  </a:cubicBezTo>
                  <a:cubicBezTo>
                    <a:pt x="83" y="103"/>
                    <a:pt x="83" y="103"/>
                    <a:pt x="83" y="103"/>
                  </a:cubicBezTo>
                  <a:cubicBezTo>
                    <a:pt x="76" y="103"/>
                    <a:pt x="70" y="102"/>
                    <a:pt x="64" y="101"/>
                  </a:cubicBezTo>
                  <a:cubicBezTo>
                    <a:pt x="59" y="100"/>
                    <a:pt x="59" y="100"/>
                    <a:pt x="59" y="100"/>
                  </a:cubicBezTo>
                  <a:cubicBezTo>
                    <a:pt x="57" y="100"/>
                    <a:pt x="53" y="99"/>
                    <a:pt x="51" y="98"/>
                  </a:cubicBezTo>
                  <a:cubicBezTo>
                    <a:pt x="45" y="96"/>
                    <a:pt x="45" y="96"/>
                    <a:pt x="45" y="96"/>
                  </a:cubicBezTo>
                  <a:cubicBezTo>
                    <a:pt x="43" y="95"/>
                    <a:pt x="40" y="94"/>
                    <a:pt x="38" y="93"/>
                  </a:cubicBezTo>
                  <a:cubicBezTo>
                    <a:pt x="33" y="91"/>
                    <a:pt x="33" y="91"/>
                    <a:pt x="33" y="91"/>
                  </a:cubicBezTo>
                  <a:cubicBezTo>
                    <a:pt x="31" y="90"/>
                    <a:pt x="29" y="88"/>
                    <a:pt x="28" y="87"/>
                  </a:cubicBezTo>
                  <a:cubicBezTo>
                    <a:pt x="23" y="84"/>
                    <a:pt x="23" y="84"/>
                    <a:pt x="23" y="84"/>
                  </a:cubicBezTo>
                  <a:cubicBezTo>
                    <a:pt x="21" y="83"/>
                    <a:pt x="19" y="81"/>
                    <a:pt x="18" y="80"/>
                  </a:cubicBezTo>
                  <a:cubicBezTo>
                    <a:pt x="14" y="76"/>
                    <a:pt x="14" y="76"/>
                    <a:pt x="14" y="76"/>
                  </a:cubicBezTo>
                  <a:cubicBezTo>
                    <a:pt x="13" y="75"/>
                    <a:pt x="11" y="74"/>
                    <a:pt x="10" y="72"/>
                  </a:cubicBezTo>
                  <a:cubicBezTo>
                    <a:pt x="7" y="68"/>
                    <a:pt x="7" y="68"/>
                    <a:pt x="7" y="68"/>
                  </a:cubicBezTo>
                  <a:cubicBezTo>
                    <a:pt x="6" y="67"/>
                    <a:pt x="5" y="65"/>
                    <a:pt x="4" y="63"/>
                  </a:cubicBezTo>
                  <a:cubicBezTo>
                    <a:pt x="2" y="59"/>
                    <a:pt x="2" y="59"/>
                    <a:pt x="2" y="59"/>
                  </a:cubicBezTo>
                  <a:cubicBezTo>
                    <a:pt x="0" y="55"/>
                    <a:pt x="0" y="55"/>
                    <a:pt x="0" y="55"/>
                  </a:cubicBezTo>
                  <a:cubicBezTo>
                    <a:pt x="2" y="58"/>
                    <a:pt x="2" y="58"/>
                    <a:pt x="2" y="58"/>
                  </a:cubicBezTo>
                  <a:cubicBezTo>
                    <a:pt x="25" y="96"/>
                    <a:pt x="147" y="64"/>
                    <a:pt x="155" y="17"/>
                  </a:cubicBezTo>
                  <a:cubicBezTo>
                    <a:pt x="157" y="9"/>
                    <a:pt x="153" y="3"/>
                    <a:pt x="151" y="0"/>
                  </a:cubicBezTo>
                  <a:cubicBezTo>
                    <a:pt x="163" y="11"/>
                    <a:pt x="171" y="26"/>
                    <a:pt x="171" y="41"/>
                  </a:cubicBezTo>
                </a:path>
              </a:pathLst>
            </a:custGeom>
            <a:solidFill>
              <a:srgbClr val="4314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2" name="Freeform 128"/>
            <p:cNvSpPr>
              <a:spLocks/>
            </p:cNvSpPr>
            <p:nvPr/>
          </p:nvSpPr>
          <p:spPr bwMode="auto">
            <a:xfrm>
              <a:off x="3038" y="2791"/>
              <a:ext cx="88" cy="179"/>
            </a:xfrm>
            <a:custGeom>
              <a:avLst/>
              <a:gdLst/>
              <a:ahLst/>
              <a:cxnLst>
                <a:cxn ang="0">
                  <a:pos x="31" y="3"/>
                </a:cxn>
                <a:cxn ang="0">
                  <a:pos x="38" y="12"/>
                </a:cxn>
                <a:cxn ang="0">
                  <a:pos x="41" y="16"/>
                </a:cxn>
                <a:cxn ang="0">
                  <a:pos x="43" y="21"/>
                </a:cxn>
                <a:cxn ang="0">
                  <a:pos x="45" y="25"/>
                </a:cxn>
                <a:cxn ang="0">
                  <a:pos x="46" y="30"/>
                </a:cxn>
                <a:cxn ang="0">
                  <a:pos x="47" y="36"/>
                </a:cxn>
                <a:cxn ang="0">
                  <a:pos x="48" y="41"/>
                </a:cxn>
                <a:cxn ang="0">
                  <a:pos x="47" y="46"/>
                </a:cxn>
                <a:cxn ang="0">
                  <a:pos x="46" y="51"/>
                </a:cxn>
                <a:cxn ang="0">
                  <a:pos x="45" y="56"/>
                </a:cxn>
                <a:cxn ang="0">
                  <a:pos x="43" y="61"/>
                </a:cxn>
                <a:cxn ang="0">
                  <a:pos x="41" y="65"/>
                </a:cxn>
                <a:cxn ang="0">
                  <a:pos x="38" y="70"/>
                </a:cxn>
                <a:cxn ang="0">
                  <a:pos x="35" y="74"/>
                </a:cxn>
                <a:cxn ang="0">
                  <a:pos x="31" y="78"/>
                </a:cxn>
                <a:cxn ang="0">
                  <a:pos x="27" y="82"/>
                </a:cxn>
                <a:cxn ang="0">
                  <a:pos x="22" y="86"/>
                </a:cxn>
                <a:cxn ang="0">
                  <a:pos x="17" y="89"/>
                </a:cxn>
                <a:cxn ang="0">
                  <a:pos x="12" y="92"/>
                </a:cxn>
                <a:cxn ang="0">
                  <a:pos x="6" y="95"/>
                </a:cxn>
                <a:cxn ang="0">
                  <a:pos x="0" y="97"/>
                </a:cxn>
                <a:cxn ang="0">
                  <a:pos x="46" y="42"/>
                </a:cxn>
                <a:cxn ang="0">
                  <a:pos x="33" y="8"/>
                </a:cxn>
                <a:cxn ang="0">
                  <a:pos x="32" y="6"/>
                </a:cxn>
                <a:cxn ang="0">
                  <a:pos x="27" y="0"/>
                </a:cxn>
                <a:cxn ang="0">
                  <a:pos x="31" y="3"/>
                </a:cxn>
              </a:cxnLst>
              <a:rect l="0" t="0" r="r" b="b"/>
              <a:pathLst>
                <a:path w="48" h="97">
                  <a:moveTo>
                    <a:pt x="31" y="3"/>
                  </a:moveTo>
                  <a:cubicBezTo>
                    <a:pt x="32" y="4"/>
                    <a:pt x="35" y="7"/>
                    <a:pt x="38" y="12"/>
                  </a:cubicBezTo>
                  <a:cubicBezTo>
                    <a:pt x="41" y="16"/>
                    <a:pt x="41" y="16"/>
                    <a:pt x="41" y="16"/>
                  </a:cubicBezTo>
                  <a:cubicBezTo>
                    <a:pt x="41" y="17"/>
                    <a:pt x="42" y="19"/>
                    <a:pt x="43" y="21"/>
                  </a:cubicBezTo>
                  <a:cubicBezTo>
                    <a:pt x="45" y="25"/>
                    <a:pt x="45" y="25"/>
                    <a:pt x="45" y="25"/>
                  </a:cubicBezTo>
                  <a:cubicBezTo>
                    <a:pt x="45" y="27"/>
                    <a:pt x="46" y="29"/>
                    <a:pt x="46" y="30"/>
                  </a:cubicBezTo>
                  <a:cubicBezTo>
                    <a:pt x="47" y="36"/>
                    <a:pt x="47" y="36"/>
                    <a:pt x="47" y="36"/>
                  </a:cubicBezTo>
                  <a:cubicBezTo>
                    <a:pt x="47" y="37"/>
                    <a:pt x="48" y="39"/>
                    <a:pt x="48" y="41"/>
                  </a:cubicBezTo>
                  <a:cubicBezTo>
                    <a:pt x="47" y="46"/>
                    <a:pt x="47" y="46"/>
                    <a:pt x="47" y="46"/>
                  </a:cubicBezTo>
                  <a:cubicBezTo>
                    <a:pt x="46" y="51"/>
                    <a:pt x="46" y="51"/>
                    <a:pt x="46" y="51"/>
                  </a:cubicBezTo>
                  <a:cubicBezTo>
                    <a:pt x="45" y="56"/>
                    <a:pt x="45" y="56"/>
                    <a:pt x="45" y="56"/>
                  </a:cubicBezTo>
                  <a:cubicBezTo>
                    <a:pt x="45" y="57"/>
                    <a:pt x="44" y="59"/>
                    <a:pt x="43" y="61"/>
                  </a:cubicBezTo>
                  <a:cubicBezTo>
                    <a:pt x="41" y="65"/>
                    <a:pt x="41" y="65"/>
                    <a:pt x="41" y="65"/>
                  </a:cubicBezTo>
                  <a:cubicBezTo>
                    <a:pt x="40" y="67"/>
                    <a:pt x="39" y="68"/>
                    <a:pt x="38" y="70"/>
                  </a:cubicBezTo>
                  <a:cubicBezTo>
                    <a:pt x="35" y="74"/>
                    <a:pt x="35" y="74"/>
                    <a:pt x="35" y="74"/>
                  </a:cubicBezTo>
                  <a:cubicBezTo>
                    <a:pt x="34" y="75"/>
                    <a:pt x="32" y="77"/>
                    <a:pt x="31" y="78"/>
                  </a:cubicBezTo>
                  <a:cubicBezTo>
                    <a:pt x="27" y="82"/>
                    <a:pt x="27" y="82"/>
                    <a:pt x="27" y="82"/>
                  </a:cubicBezTo>
                  <a:cubicBezTo>
                    <a:pt x="25" y="83"/>
                    <a:pt x="24" y="84"/>
                    <a:pt x="22" y="86"/>
                  </a:cubicBezTo>
                  <a:cubicBezTo>
                    <a:pt x="17" y="89"/>
                    <a:pt x="17" y="89"/>
                    <a:pt x="17" y="89"/>
                  </a:cubicBezTo>
                  <a:cubicBezTo>
                    <a:pt x="16" y="90"/>
                    <a:pt x="13" y="91"/>
                    <a:pt x="12" y="92"/>
                  </a:cubicBezTo>
                  <a:cubicBezTo>
                    <a:pt x="6" y="95"/>
                    <a:pt x="6" y="95"/>
                    <a:pt x="6" y="95"/>
                  </a:cubicBezTo>
                  <a:cubicBezTo>
                    <a:pt x="5" y="95"/>
                    <a:pt x="2" y="96"/>
                    <a:pt x="0" y="97"/>
                  </a:cubicBezTo>
                  <a:cubicBezTo>
                    <a:pt x="27" y="87"/>
                    <a:pt x="46" y="66"/>
                    <a:pt x="46" y="42"/>
                  </a:cubicBezTo>
                  <a:cubicBezTo>
                    <a:pt x="46" y="30"/>
                    <a:pt x="41" y="18"/>
                    <a:pt x="33" y="8"/>
                  </a:cubicBezTo>
                  <a:cubicBezTo>
                    <a:pt x="32" y="7"/>
                    <a:pt x="32" y="6"/>
                    <a:pt x="32" y="6"/>
                  </a:cubicBezTo>
                  <a:cubicBezTo>
                    <a:pt x="30" y="3"/>
                    <a:pt x="30" y="3"/>
                    <a:pt x="27" y="0"/>
                  </a:cubicBezTo>
                  <a:cubicBezTo>
                    <a:pt x="28" y="1"/>
                    <a:pt x="30" y="2"/>
                    <a:pt x="31" y="3"/>
                  </a:cubicBezTo>
                </a:path>
              </a:pathLst>
            </a:custGeom>
            <a:solidFill>
              <a:srgbClr val="3B12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129"/>
            <p:cNvSpPr>
              <a:spLocks/>
            </p:cNvSpPr>
            <p:nvPr/>
          </p:nvSpPr>
          <p:spPr bwMode="auto">
            <a:xfrm>
              <a:off x="2815" y="2805"/>
              <a:ext cx="307" cy="177"/>
            </a:xfrm>
            <a:custGeom>
              <a:avLst/>
              <a:gdLst/>
              <a:ahLst/>
              <a:cxnLst>
                <a:cxn ang="0">
                  <a:pos x="167" y="34"/>
                </a:cxn>
                <a:cxn ang="0">
                  <a:pos x="121" y="89"/>
                </a:cxn>
                <a:cxn ang="0">
                  <a:pos x="116" y="91"/>
                </a:cxn>
                <a:cxn ang="0">
                  <a:pos x="104" y="94"/>
                </a:cxn>
                <a:cxn ang="0">
                  <a:pos x="101" y="95"/>
                </a:cxn>
                <a:cxn ang="0">
                  <a:pos x="97" y="95"/>
                </a:cxn>
                <a:cxn ang="0">
                  <a:pos x="94" y="95"/>
                </a:cxn>
                <a:cxn ang="0">
                  <a:pos x="92" y="96"/>
                </a:cxn>
                <a:cxn ang="0">
                  <a:pos x="91" y="96"/>
                </a:cxn>
                <a:cxn ang="0">
                  <a:pos x="89" y="96"/>
                </a:cxn>
                <a:cxn ang="0">
                  <a:pos x="88" y="96"/>
                </a:cxn>
                <a:cxn ang="0">
                  <a:pos x="87" y="96"/>
                </a:cxn>
                <a:cxn ang="0">
                  <a:pos x="86" y="96"/>
                </a:cxn>
                <a:cxn ang="0">
                  <a:pos x="85" y="96"/>
                </a:cxn>
                <a:cxn ang="0">
                  <a:pos x="85" y="96"/>
                </a:cxn>
                <a:cxn ang="0">
                  <a:pos x="84" y="96"/>
                </a:cxn>
                <a:cxn ang="0">
                  <a:pos x="83" y="96"/>
                </a:cxn>
                <a:cxn ang="0">
                  <a:pos x="82" y="96"/>
                </a:cxn>
                <a:cxn ang="0">
                  <a:pos x="82" y="96"/>
                </a:cxn>
                <a:cxn ang="0">
                  <a:pos x="81" y="96"/>
                </a:cxn>
                <a:cxn ang="0">
                  <a:pos x="80" y="96"/>
                </a:cxn>
                <a:cxn ang="0">
                  <a:pos x="80" y="96"/>
                </a:cxn>
                <a:cxn ang="0">
                  <a:pos x="79" y="96"/>
                </a:cxn>
                <a:cxn ang="0">
                  <a:pos x="60" y="94"/>
                </a:cxn>
                <a:cxn ang="0">
                  <a:pos x="55" y="93"/>
                </a:cxn>
                <a:cxn ang="0">
                  <a:pos x="47" y="91"/>
                </a:cxn>
                <a:cxn ang="0">
                  <a:pos x="41" y="89"/>
                </a:cxn>
                <a:cxn ang="0">
                  <a:pos x="34" y="86"/>
                </a:cxn>
                <a:cxn ang="0">
                  <a:pos x="29" y="84"/>
                </a:cxn>
                <a:cxn ang="0">
                  <a:pos x="24" y="80"/>
                </a:cxn>
                <a:cxn ang="0">
                  <a:pos x="19" y="77"/>
                </a:cxn>
                <a:cxn ang="0">
                  <a:pos x="14" y="73"/>
                </a:cxn>
                <a:cxn ang="0">
                  <a:pos x="10" y="69"/>
                </a:cxn>
                <a:cxn ang="0">
                  <a:pos x="6" y="65"/>
                </a:cxn>
                <a:cxn ang="0">
                  <a:pos x="3" y="61"/>
                </a:cxn>
                <a:cxn ang="0">
                  <a:pos x="0" y="56"/>
                </a:cxn>
                <a:cxn ang="0">
                  <a:pos x="1" y="58"/>
                </a:cxn>
                <a:cxn ang="0">
                  <a:pos x="75" y="69"/>
                </a:cxn>
                <a:cxn ang="0">
                  <a:pos x="157" y="14"/>
                </a:cxn>
                <a:cxn ang="0">
                  <a:pos x="154" y="0"/>
                </a:cxn>
                <a:cxn ang="0">
                  <a:pos x="167" y="34"/>
                </a:cxn>
              </a:cxnLst>
              <a:rect l="0" t="0" r="r" b="b"/>
              <a:pathLst>
                <a:path w="167" h="96">
                  <a:moveTo>
                    <a:pt x="167" y="34"/>
                  </a:moveTo>
                  <a:cubicBezTo>
                    <a:pt x="167" y="58"/>
                    <a:pt x="148" y="79"/>
                    <a:pt x="121" y="89"/>
                  </a:cubicBezTo>
                  <a:cubicBezTo>
                    <a:pt x="120" y="90"/>
                    <a:pt x="118" y="90"/>
                    <a:pt x="116" y="91"/>
                  </a:cubicBezTo>
                  <a:cubicBezTo>
                    <a:pt x="109" y="93"/>
                    <a:pt x="109" y="93"/>
                    <a:pt x="104" y="94"/>
                  </a:cubicBezTo>
                  <a:cubicBezTo>
                    <a:pt x="101" y="95"/>
                    <a:pt x="101" y="95"/>
                    <a:pt x="101" y="95"/>
                  </a:cubicBezTo>
                  <a:cubicBezTo>
                    <a:pt x="100" y="95"/>
                    <a:pt x="98" y="95"/>
                    <a:pt x="97" y="95"/>
                  </a:cubicBezTo>
                  <a:cubicBezTo>
                    <a:pt x="94" y="95"/>
                    <a:pt x="94" y="95"/>
                    <a:pt x="94" y="95"/>
                  </a:cubicBezTo>
                  <a:cubicBezTo>
                    <a:pt x="94" y="95"/>
                    <a:pt x="93" y="96"/>
                    <a:pt x="92" y="96"/>
                  </a:cubicBezTo>
                  <a:cubicBezTo>
                    <a:pt x="91" y="96"/>
                    <a:pt x="91" y="96"/>
                    <a:pt x="91" y="96"/>
                  </a:cubicBezTo>
                  <a:cubicBezTo>
                    <a:pt x="90" y="96"/>
                    <a:pt x="90" y="96"/>
                    <a:pt x="89" y="96"/>
                  </a:cubicBezTo>
                  <a:cubicBezTo>
                    <a:pt x="88" y="96"/>
                    <a:pt x="88" y="96"/>
                    <a:pt x="88" y="96"/>
                  </a:cubicBezTo>
                  <a:cubicBezTo>
                    <a:pt x="88" y="96"/>
                    <a:pt x="88" y="96"/>
                    <a:pt x="87" y="96"/>
                  </a:cubicBezTo>
                  <a:cubicBezTo>
                    <a:pt x="86" y="96"/>
                    <a:pt x="86" y="96"/>
                    <a:pt x="86" y="96"/>
                  </a:cubicBezTo>
                  <a:cubicBezTo>
                    <a:pt x="86" y="96"/>
                    <a:pt x="86" y="96"/>
                    <a:pt x="85" y="96"/>
                  </a:cubicBezTo>
                  <a:cubicBezTo>
                    <a:pt x="85" y="96"/>
                    <a:pt x="85" y="96"/>
                    <a:pt x="85" y="96"/>
                  </a:cubicBezTo>
                  <a:cubicBezTo>
                    <a:pt x="84" y="96"/>
                    <a:pt x="84" y="96"/>
                    <a:pt x="84" y="96"/>
                  </a:cubicBezTo>
                  <a:cubicBezTo>
                    <a:pt x="83" y="96"/>
                    <a:pt x="83" y="96"/>
                    <a:pt x="83" y="96"/>
                  </a:cubicBezTo>
                  <a:cubicBezTo>
                    <a:pt x="82" y="96"/>
                    <a:pt x="82" y="96"/>
                    <a:pt x="82" y="96"/>
                  </a:cubicBezTo>
                  <a:cubicBezTo>
                    <a:pt x="82" y="96"/>
                    <a:pt x="82" y="96"/>
                    <a:pt x="82" y="96"/>
                  </a:cubicBezTo>
                  <a:cubicBezTo>
                    <a:pt x="81" y="96"/>
                    <a:pt x="81" y="96"/>
                    <a:pt x="81" y="96"/>
                  </a:cubicBezTo>
                  <a:cubicBezTo>
                    <a:pt x="80" y="96"/>
                    <a:pt x="80" y="96"/>
                    <a:pt x="80" y="96"/>
                  </a:cubicBezTo>
                  <a:cubicBezTo>
                    <a:pt x="80" y="96"/>
                    <a:pt x="80" y="96"/>
                    <a:pt x="80" y="96"/>
                  </a:cubicBezTo>
                  <a:cubicBezTo>
                    <a:pt x="79" y="96"/>
                    <a:pt x="79" y="96"/>
                    <a:pt x="79" y="96"/>
                  </a:cubicBezTo>
                  <a:cubicBezTo>
                    <a:pt x="72" y="96"/>
                    <a:pt x="66" y="95"/>
                    <a:pt x="60" y="94"/>
                  </a:cubicBezTo>
                  <a:cubicBezTo>
                    <a:pt x="55" y="93"/>
                    <a:pt x="55" y="93"/>
                    <a:pt x="55" y="93"/>
                  </a:cubicBezTo>
                  <a:cubicBezTo>
                    <a:pt x="53" y="93"/>
                    <a:pt x="49" y="92"/>
                    <a:pt x="47" y="91"/>
                  </a:cubicBezTo>
                  <a:cubicBezTo>
                    <a:pt x="41" y="89"/>
                    <a:pt x="41" y="89"/>
                    <a:pt x="41" y="89"/>
                  </a:cubicBezTo>
                  <a:cubicBezTo>
                    <a:pt x="39" y="88"/>
                    <a:pt x="36" y="87"/>
                    <a:pt x="34" y="86"/>
                  </a:cubicBezTo>
                  <a:cubicBezTo>
                    <a:pt x="29" y="84"/>
                    <a:pt x="29" y="84"/>
                    <a:pt x="29" y="84"/>
                  </a:cubicBezTo>
                  <a:cubicBezTo>
                    <a:pt x="27" y="83"/>
                    <a:pt x="25" y="81"/>
                    <a:pt x="24" y="80"/>
                  </a:cubicBezTo>
                  <a:cubicBezTo>
                    <a:pt x="19" y="77"/>
                    <a:pt x="19" y="77"/>
                    <a:pt x="19" y="77"/>
                  </a:cubicBezTo>
                  <a:cubicBezTo>
                    <a:pt x="17" y="76"/>
                    <a:pt x="15" y="74"/>
                    <a:pt x="14" y="73"/>
                  </a:cubicBezTo>
                  <a:cubicBezTo>
                    <a:pt x="10" y="69"/>
                    <a:pt x="10" y="69"/>
                    <a:pt x="10" y="69"/>
                  </a:cubicBezTo>
                  <a:cubicBezTo>
                    <a:pt x="9" y="68"/>
                    <a:pt x="7" y="67"/>
                    <a:pt x="6" y="65"/>
                  </a:cubicBezTo>
                  <a:cubicBezTo>
                    <a:pt x="3" y="61"/>
                    <a:pt x="3" y="61"/>
                    <a:pt x="3" y="61"/>
                  </a:cubicBezTo>
                  <a:cubicBezTo>
                    <a:pt x="2" y="60"/>
                    <a:pt x="1" y="58"/>
                    <a:pt x="0" y="56"/>
                  </a:cubicBezTo>
                  <a:cubicBezTo>
                    <a:pt x="1" y="58"/>
                    <a:pt x="1" y="58"/>
                    <a:pt x="1" y="58"/>
                  </a:cubicBezTo>
                  <a:cubicBezTo>
                    <a:pt x="24" y="82"/>
                    <a:pt x="74" y="69"/>
                    <a:pt x="75" y="69"/>
                  </a:cubicBezTo>
                  <a:cubicBezTo>
                    <a:pt x="141" y="50"/>
                    <a:pt x="156" y="28"/>
                    <a:pt x="157" y="14"/>
                  </a:cubicBezTo>
                  <a:cubicBezTo>
                    <a:pt x="157" y="13"/>
                    <a:pt x="156" y="5"/>
                    <a:pt x="154" y="0"/>
                  </a:cubicBezTo>
                  <a:cubicBezTo>
                    <a:pt x="162" y="10"/>
                    <a:pt x="167" y="22"/>
                    <a:pt x="167" y="34"/>
                  </a:cubicBezTo>
                </a:path>
              </a:pathLst>
            </a:custGeom>
            <a:solidFill>
              <a:srgbClr val="3B12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30"/>
            <p:cNvSpPr>
              <a:spLocks/>
            </p:cNvSpPr>
            <p:nvPr/>
          </p:nvSpPr>
          <p:spPr bwMode="auto">
            <a:xfrm>
              <a:off x="2794" y="2743"/>
              <a:ext cx="266" cy="160"/>
            </a:xfrm>
            <a:custGeom>
              <a:avLst/>
              <a:gdLst/>
              <a:ahLst/>
              <a:cxnLst>
                <a:cxn ang="0">
                  <a:pos x="125" y="21"/>
                </a:cxn>
                <a:cxn ang="0">
                  <a:pos x="30" y="77"/>
                </a:cxn>
                <a:cxn ang="0">
                  <a:pos x="10" y="45"/>
                </a:cxn>
                <a:cxn ang="0">
                  <a:pos x="13" y="41"/>
                </a:cxn>
                <a:cxn ang="0">
                  <a:pos x="15" y="38"/>
                </a:cxn>
                <a:cxn ang="0">
                  <a:pos x="18" y="33"/>
                </a:cxn>
                <a:cxn ang="0">
                  <a:pos x="22" y="29"/>
                </a:cxn>
                <a:cxn ang="0">
                  <a:pos x="26" y="25"/>
                </a:cxn>
                <a:cxn ang="0">
                  <a:pos x="31" y="22"/>
                </a:cxn>
                <a:cxn ang="0">
                  <a:pos x="36" y="19"/>
                </a:cxn>
                <a:cxn ang="0">
                  <a:pos x="41" y="15"/>
                </a:cxn>
                <a:cxn ang="0">
                  <a:pos x="47" y="13"/>
                </a:cxn>
                <a:cxn ang="0">
                  <a:pos x="52" y="10"/>
                </a:cxn>
                <a:cxn ang="0">
                  <a:pos x="58" y="9"/>
                </a:cxn>
                <a:cxn ang="0">
                  <a:pos x="69" y="6"/>
                </a:cxn>
                <a:cxn ang="0">
                  <a:pos x="73" y="5"/>
                </a:cxn>
                <a:cxn ang="0">
                  <a:pos x="125" y="21"/>
                </a:cxn>
              </a:cxnLst>
              <a:rect l="0" t="0" r="r" b="b"/>
              <a:pathLst>
                <a:path w="144" h="87">
                  <a:moveTo>
                    <a:pt x="125" y="21"/>
                  </a:moveTo>
                  <a:cubicBezTo>
                    <a:pt x="144" y="53"/>
                    <a:pt x="75" y="87"/>
                    <a:pt x="30" y="77"/>
                  </a:cubicBezTo>
                  <a:cubicBezTo>
                    <a:pt x="0" y="71"/>
                    <a:pt x="7" y="51"/>
                    <a:pt x="10" y="45"/>
                  </a:cubicBezTo>
                  <a:cubicBezTo>
                    <a:pt x="13" y="41"/>
                    <a:pt x="13" y="41"/>
                    <a:pt x="13" y="41"/>
                  </a:cubicBezTo>
                  <a:cubicBezTo>
                    <a:pt x="15" y="38"/>
                    <a:pt x="15" y="38"/>
                    <a:pt x="15" y="38"/>
                  </a:cubicBezTo>
                  <a:cubicBezTo>
                    <a:pt x="18" y="33"/>
                    <a:pt x="18" y="33"/>
                    <a:pt x="18" y="33"/>
                  </a:cubicBezTo>
                  <a:cubicBezTo>
                    <a:pt x="19" y="32"/>
                    <a:pt x="21" y="30"/>
                    <a:pt x="22" y="29"/>
                  </a:cubicBezTo>
                  <a:cubicBezTo>
                    <a:pt x="26" y="25"/>
                    <a:pt x="26" y="25"/>
                    <a:pt x="26" y="25"/>
                  </a:cubicBezTo>
                  <a:cubicBezTo>
                    <a:pt x="28" y="24"/>
                    <a:pt x="29" y="23"/>
                    <a:pt x="31" y="22"/>
                  </a:cubicBezTo>
                  <a:cubicBezTo>
                    <a:pt x="36" y="19"/>
                    <a:pt x="36" y="19"/>
                    <a:pt x="36" y="19"/>
                  </a:cubicBezTo>
                  <a:cubicBezTo>
                    <a:pt x="37" y="18"/>
                    <a:pt x="40" y="16"/>
                    <a:pt x="41" y="15"/>
                  </a:cubicBezTo>
                  <a:cubicBezTo>
                    <a:pt x="47" y="13"/>
                    <a:pt x="47" y="13"/>
                    <a:pt x="47" y="13"/>
                  </a:cubicBezTo>
                  <a:cubicBezTo>
                    <a:pt x="48" y="12"/>
                    <a:pt x="51" y="11"/>
                    <a:pt x="52" y="10"/>
                  </a:cubicBezTo>
                  <a:cubicBezTo>
                    <a:pt x="58" y="9"/>
                    <a:pt x="58" y="9"/>
                    <a:pt x="58" y="9"/>
                  </a:cubicBezTo>
                  <a:cubicBezTo>
                    <a:pt x="64" y="7"/>
                    <a:pt x="65" y="7"/>
                    <a:pt x="69" y="6"/>
                  </a:cubicBezTo>
                  <a:cubicBezTo>
                    <a:pt x="73" y="5"/>
                    <a:pt x="73" y="5"/>
                    <a:pt x="73" y="5"/>
                  </a:cubicBezTo>
                  <a:cubicBezTo>
                    <a:pt x="109" y="0"/>
                    <a:pt x="122" y="16"/>
                    <a:pt x="125" y="21"/>
                  </a:cubicBezTo>
                </a:path>
              </a:pathLst>
            </a:custGeom>
            <a:solidFill>
              <a:srgbClr val="8D2B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Freeform 131"/>
            <p:cNvSpPr>
              <a:spLocks/>
            </p:cNvSpPr>
            <p:nvPr/>
          </p:nvSpPr>
          <p:spPr bwMode="auto">
            <a:xfrm>
              <a:off x="2794" y="2737"/>
              <a:ext cx="256" cy="163"/>
            </a:xfrm>
            <a:custGeom>
              <a:avLst/>
              <a:gdLst/>
              <a:ahLst/>
              <a:cxnLst>
                <a:cxn ang="0">
                  <a:pos x="121" y="25"/>
                </a:cxn>
                <a:cxn ang="0">
                  <a:pos x="23" y="77"/>
                </a:cxn>
                <a:cxn ang="0">
                  <a:pos x="13" y="44"/>
                </a:cxn>
                <a:cxn ang="0">
                  <a:pos x="18" y="36"/>
                </a:cxn>
                <a:cxn ang="0">
                  <a:pos x="22" y="32"/>
                </a:cxn>
                <a:cxn ang="0">
                  <a:pos x="26" y="28"/>
                </a:cxn>
                <a:cxn ang="0">
                  <a:pos x="31" y="25"/>
                </a:cxn>
                <a:cxn ang="0">
                  <a:pos x="36" y="22"/>
                </a:cxn>
                <a:cxn ang="0">
                  <a:pos x="41" y="18"/>
                </a:cxn>
                <a:cxn ang="0">
                  <a:pos x="47" y="16"/>
                </a:cxn>
                <a:cxn ang="0">
                  <a:pos x="52" y="13"/>
                </a:cxn>
                <a:cxn ang="0">
                  <a:pos x="62" y="10"/>
                </a:cxn>
                <a:cxn ang="0">
                  <a:pos x="121" y="25"/>
                </a:cxn>
              </a:cxnLst>
              <a:rect l="0" t="0" r="r" b="b"/>
              <a:pathLst>
                <a:path w="139" h="88">
                  <a:moveTo>
                    <a:pt x="121" y="25"/>
                  </a:moveTo>
                  <a:cubicBezTo>
                    <a:pt x="139" y="68"/>
                    <a:pt x="51" y="88"/>
                    <a:pt x="23" y="77"/>
                  </a:cubicBezTo>
                  <a:cubicBezTo>
                    <a:pt x="17" y="74"/>
                    <a:pt x="0" y="66"/>
                    <a:pt x="13" y="44"/>
                  </a:cubicBezTo>
                  <a:cubicBezTo>
                    <a:pt x="14" y="42"/>
                    <a:pt x="16" y="39"/>
                    <a:pt x="18" y="36"/>
                  </a:cubicBezTo>
                  <a:cubicBezTo>
                    <a:pt x="19" y="35"/>
                    <a:pt x="21" y="33"/>
                    <a:pt x="22" y="32"/>
                  </a:cubicBezTo>
                  <a:cubicBezTo>
                    <a:pt x="26" y="28"/>
                    <a:pt x="26" y="28"/>
                    <a:pt x="26" y="28"/>
                  </a:cubicBezTo>
                  <a:cubicBezTo>
                    <a:pt x="28" y="27"/>
                    <a:pt x="29" y="26"/>
                    <a:pt x="31" y="25"/>
                  </a:cubicBezTo>
                  <a:cubicBezTo>
                    <a:pt x="36" y="22"/>
                    <a:pt x="36" y="22"/>
                    <a:pt x="36" y="22"/>
                  </a:cubicBezTo>
                  <a:cubicBezTo>
                    <a:pt x="37" y="21"/>
                    <a:pt x="40" y="19"/>
                    <a:pt x="41" y="18"/>
                  </a:cubicBezTo>
                  <a:cubicBezTo>
                    <a:pt x="47" y="16"/>
                    <a:pt x="47" y="16"/>
                    <a:pt x="47" y="16"/>
                  </a:cubicBezTo>
                  <a:cubicBezTo>
                    <a:pt x="48" y="15"/>
                    <a:pt x="51" y="14"/>
                    <a:pt x="52" y="13"/>
                  </a:cubicBezTo>
                  <a:cubicBezTo>
                    <a:pt x="55" y="12"/>
                    <a:pt x="59" y="11"/>
                    <a:pt x="62" y="10"/>
                  </a:cubicBezTo>
                  <a:cubicBezTo>
                    <a:pt x="102" y="0"/>
                    <a:pt x="119" y="21"/>
                    <a:pt x="121" y="25"/>
                  </a:cubicBezTo>
                </a:path>
              </a:pathLst>
            </a:custGeom>
            <a:solidFill>
              <a:srgbClr val="952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6" name="Freeform 132"/>
            <p:cNvSpPr>
              <a:spLocks/>
            </p:cNvSpPr>
            <p:nvPr/>
          </p:nvSpPr>
          <p:spPr bwMode="auto">
            <a:xfrm>
              <a:off x="2802" y="2730"/>
              <a:ext cx="215" cy="171"/>
            </a:xfrm>
            <a:custGeom>
              <a:avLst/>
              <a:gdLst/>
              <a:ahLst/>
              <a:cxnLst>
                <a:cxn ang="0">
                  <a:pos x="116" y="39"/>
                </a:cxn>
                <a:cxn ang="0">
                  <a:pos x="10" y="72"/>
                </a:cxn>
                <a:cxn ang="0">
                  <a:pos x="14" y="41"/>
                </a:cxn>
                <a:cxn ang="0">
                  <a:pos x="17" y="37"/>
                </a:cxn>
                <a:cxn ang="0">
                  <a:pos x="18" y="36"/>
                </a:cxn>
                <a:cxn ang="0">
                  <a:pos x="22" y="32"/>
                </a:cxn>
                <a:cxn ang="0">
                  <a:pos x="27" y="29"/>
                </a:cxn>
                <a:cxn ang="0">
                  <a:pos x="32" y="26"/>
                </a:cxn>
                <a:cxn ang="0">
                  <a:pos x="37" y="22"/>
                </a:cxn>
                <a:cxn ang="0">
                  <a:pos x="45" y="19"/>
                </a:cxn>
                <a:cxn ang="0">
                  <a:pos x="116" y="39"/>
                </a:cxn>
              </a:cxnLst>
              <a:rect l="0" t="0" r="r" b="b"/>
              <a:pathLst>
                <a:path w="117" h="93">
                  <a:moveTo>
                    <a:pt x="116" y="39"/>
                  </a:moveTo>
                  <a:cubicBezTo>
                    <a:pt x="117" y="74"/>
                    <a:pt x="29" y="93"/>
                    <a:pt x="10" y="72"/>
                  </a:cubicBezTo>
                  <a:cubicBezTo>
                    <a:pt x="0" y="62"/>
                    <a:pt x="7" y="50"/>
                    <a:pt x="14" y="41"/>
                  </a:cubicBezTo>
                  <a:cubicBezTo>
                    <a:pt x="17" y="37"/>
                    <a:pt x="17" y="37"/>
                    <a:pt x="17" y="37"/>
                  </a:cubicBezTo>
                  <a:cubicBezTo>
                    <a:pt x="18" y="36"/>
                    <a:pt x="18" y="36"/>
                    <a:pt x="18" y="36"/>
                  </a:cubicBezTo>
                  <a:cubicBezTo>
                    <a:pt x="22" y="32"/>
                    <a:pt x="22" y="32"/>
                    <a:pt x="22" y="32"/>
                  </a:cubicBezTo>
                  <a:cubicBezTo>
                    <a:pt x="24" y="31"/>
                    <a:pt x="25" y="30"/>
                    <a:pt x="27" y="29"/>
                  </a:cubicBezTo>
                  <a:cubicBezTo>
                    <a:pt x="32" y="26"/>
                    <a:pt x="32" y="26"/>
                    <a:pt x="32" y="26"/>
                  </a:cubicBezTo>
                  <a:cubicBezTo>
                    <a:pt x="33" y="25"/>
                    <a:pt x="36" y="23"/>
                    <a:pt x="37" y="22"/>
                  </a:cubicBezTo>
                  <a:cubicBezTo>
                    <a:pt x="40" y="21"/>
                    <a:pt x="43" y="20"/>
                    <a:pt x="45" y="19"/>
                  </a:cubicBezTo>
                  <a:cubicBezTo>
                    <a:pt x="94" y="0"/>
                    <a:pt x="116" y="26"/>
                    <a:pt x="116" y="39"/>
                  </a:cubicBezTo>
                </a:path>
              </a:pathLst>
            </a:custGeom>
            <a:solidFill>
              <a:srgbClr val="9D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Freeform 133"/>
            <p:cNvSpPr>
              <a:spLocks/>
            </p:cNvSpPr>
            <p:nvPr/>
          </p:nvSpPr>
          <p:spPr bwMode="auto">
            <a:xfrm>
              <a:off x="2791" y="2752"/>
              <a:ext cx="217" cy="133"/>
            </a:xfrm>
            <a:custGeom>
              <a:avLst/>
              <a:gdLst/>
              <a:ahLst/>
              <a:cxnLst>
                <a:cxn ang="0">
                  <a:pos x="118" y="27"/>
                </a:cxn>
                <a:cxn ang="0">
                  <a:pos x="68" y="65"/>
                </a:cxn>
                <a:cxn ang="0">
                  <a:pos x="16" y="58"/>
                </a:cxn>
                <a:cxn ang="0">
                  <a:pos x="81" y="1"/>
                </a:cxn>
                <a:cxn ang="0">
                  <a:pos x="118" y="27"/>
                </a:cxn>
              </a:cxnLst>
              <a:rect l="0" t="0" r="r" b="b"/>
              <a:pathLst>
                <a:path w="118" h="72">
                  <a:moveTo>
                    <a:pt x="118" y="27"/>
                  </a:moveTo>
                  <a:cubicBezTo>
                    <a:pt x="118" y="50"/>
                    <a:pt x="85" y="60"/>
                    <a:pt x="68" y="65"/>
                  </a:cubicBezTo>
                  <a:cubicBezTo>
                    <a:pt x="59" y="68"/>
                    <a:pt x="28" y="72"/>
                    <a:pt x="16" y="58"/>
                  </a:cubicBezTo>
                  <a:cubicBezTo>
                    <a:pt x="0" y="39"/>
                    <a:pt x="39" y="0"/>
                    <a:pt x="81" y="1"/>
                  </a:cubicBezTo>
                  <a:cubicBezTo>
                    <a:pt x="102" y="2"/>
                    <a:pt x="118" y="13"/>
                    <a:pt x="118" y="27"/>
                  </a:cubicBezTo>
                </a:path>
              </a:pathLst>
            </a:custGeom>
            <a:solidFill>
              <a:srgbClr val="A53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Freeform 134"/>
            <p:cNvSpPr>
              <a:spLocks/>
            </p:cNvSpPr>
            <p:nvPr/>
          </p:nvSpPr>
          <p:spPr bwMode="auto">
            <a:xfrm>
              <a:off x="2792" y="2750"/>
              <a:ext cx="210" cy="150"/>
            </a:xfrm>
            <a:custGeom>
              <a:avLst/>
              <a:gdLst/>
              <a:ahLst/>
              <a:cxnLst>
                <a:cxn ang="0">
                  <a:pos x="113" y="28"/>
                </a:cxn>
                <a:cxn ang="0">
                  <a:pos x="15" y="56"/>
                </a:cxn>
                <a:cxn ang="0">
                  <a:pos x="81" y="4"/>
                </a:cxn>
                <a:cxn ang="0">
                  <a:pos x="113" y="28"/>
                </a:cxn>
              </a:cxnLst>
              <a:rect l="0" t="0" r="r" b="b"/>
              <a:pathLst>
                <a:path w="114" h="81">
                  <a:moveTo>
                    <a:pt x="113" y="28"/>
                  </a:moveTo>
                  <a:cubicBezTo>
                    <a:pt x="114" y="58"/>
                    <a:pt x="36" y="81"/>
                    <a:pt x="15" y="56"/>
                  </a:cubicBezTo>
                  <a:cubicBezTo>
                    <a:pt x="0" y="38"/>
                    <a:pt x="41" y="0"/>
                    <a:pt x="81" y="4"/>
                  </a:cubicBezTo>
                  <a:cubicBezTo>
                    <a:pt x="99" y="6"/>
                    <a:pt x="113" y="16"/>
                    <a:pt x="113" y="28"/>
                  </a:cubicBezTo>
                </a:path>
              </a:pathLst>
            </a:custGeom>
            <a:solidFill>
              <a:srgbClr val="AD3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9" name="Freeform 135"/>
            <p:cNvSpPr>
              <a:spLocks/>
            </p:cNvSpPr>
            <p:nvPr/>
          </p:nvSpPr>
          <p:spPr bwMode="auto">
            <a:xfrm>
              <a:off x="2802" y="2739"/>
              <a:ext cx="206" cy="146"/>
            </a:xfrm>
            <a:custGeom>
              <a:avLst/>
              <a:gdLst/>
              <a:ahLst/>
              <a:cxnLst>
                <a:cxn ang="0">
                  <a:pos x="100" y="47"/>
                </a:cxn>
                <a:cxn ang="0">
                  <a:pos x="9" y="57"/>
                </a:cxn>
                <a:cxn ang="0">
                  <a:pos x="88" y="15"/>
                </a:cxn>
                <a:cxn ang="0">
                  <a:pos x="100" y="47"/>
                </a:cxn>
              </a:cxnLst>
              <a:rect l="0" t="0" r="r" b="b"/>
              <a:pathLst>
                <a:path w="112" h="79">
                  <a:moveTo>
                    <a:pt x="100" y="47"/>
                  </a:moveTo>
                  <a:cubicBezTo>
                    <a:pt x="84" y="71"/>
                    <a:pt x="16" y="79"/>
                    <a:pt x="9" y="57"/>
                  </a:cubicBezTo>
                  <a:cubicBezTo>
                    <a:pt x="0" y="31"/>
                    <a:pt x="59" y="0"/>
                    <a:pt x="88" y="15"/>
                  </a:cubicBezTo>
                  <a:cubicBezTo>
                    <a:pt x="112" y="27"/>
                    <a:pt x="101" y="45"/>
                    <a:pt x="100" y="47"/>
                  </a:cubicBezTo>
                </a:path>
              </a:pathLst>
            </a:custGeom>
            <a:solidFill>
              <a:srgbClr val="B63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0" name="Freeform 136"/>
            <p:cNvSpPr>
              <a:spLocks/>
            </p:cNvSpPr>
            <p:nvPr/>
          </p:nvSpPr>
          <p:spPr bwMode="auto">
            <a:xfrm>
              <a:off x="2803" y="2745"/>
              <a:ext cx="187" cy="131"/>
            </a:xfrm>
            <a:custGeom>
              <a:avLst/>
              <a:gdLst/>
              <a:ahLst/>
              <a:cxnLst>
                <a:cxn ang="0">
                  <a:pos x="97" y="36"/>
                </a:cxn>
                <a:cxn ang="0">
                  <a:pos x="80" y="55"/>
                </a:cxn>
                <a:cxn ang="0">
                  <a:pos x="62" y="62"/>
                </a:cxn>
                <a:cxn ang="0">
                  <a:pos x="10" y="54"/>
                </a:cxn>
                <a:cxn ang="0">
                  <a:pos x="84" y="14"/>
                </a:cxn>
                <a:cxn ang="0">
                  <a:pos x="97" y="36"/>
                </a:cxn>
              </a:cxnLst>
              <a:rect l="0" t="0" r="r" b="b"/>
              <a:pathLst>
                <a:path w="101" h="71">
                  <a:moveTo>
                    <a:pt x="97" y="36"/>
                  </a:moveTo>
                  <a:cubicBezTo>
                    <a:pt x="94" y="45"/>
                    <a:pt x="94" y="45"/>
                    <a:pt x="80" y="55"/>
                  </a:cubicBezTo>
                  <a:cubicBezTo>
                    <a:pt x="74" y="59"/>
                    <a:pt x="62" y="62"/>
                    <a:pt x="62" y="62"/>
                  </a:cubicBezTo>
                  <a:cubicBezTo>
                    <a:pt x="17" y="71"/>
                    <a:pt x="10" y="55"/>
                    <a:pt x="10" y="54"/>
                  </a:cubicBezTo>
                  <a:cubicBezTo>
                    <a:pt x="0" y="25"/>
                    <a:pt x="59" y="0"/>
                    <a:pt x="84" y="14"/>
                  </a:cubicBezTo>
                  <a:cubicBezTo>
                    <a:pt x="89" y="17"/>
                    <a:pt x="101" y="23"/>
                    <a:pt x="97" y="36"/>
                  </a:cubicBezTo>
                </a:path>
              </a:pathLst>
            </a:custGeom>
            <a:solidFill>
              <a:srgbClr val="BE39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Freeform 137"/>
            <p:cNvSpPr>
              <a:spLocks/>
            </p:cNvSpPr>
            <p:nvPr/>
          </p:nvSpPr>
          <p:spPr bwMode="auto">
            <a:xfrm>
              <a:off x="2815" y="2745"/>
              <a:ext cx="160" cy="118"/>
            </a:xfrm>
            <a:custGeom>
              <a:avLst/>
              <a:gdLst/>
              <a:ahLst/>
              <a:cxnLst>
                <a:cxn ang="0">
                  <a:pos x="83" y="44"/>
                </a:cxn>
                <a:cxn ang="0">
                  <a:pos x="39" y="63"/>
                </a:cxn>
                <a:cxn ang="0">
                  <a:pos x="6" y="51"/>
                </a:cxn>
                <a:cxn ang="0">
                  <a:pos x="77" y="17"/>
                </a:cxn>
                <a:cxn ang="0">
                  <a:pos x="87" y="31"/>
                </a:cxn>
                <a:cxn ang="0">
                  <a:pos x="83" y="44"/>
                </a:cxn>
              </a:cxnLst>
              <a:rect l="0" t="0" r="r" b="b"/>
              <a:pathLst>
                <a:path w="87" h="64">
                  <a:moveTo>
                    <a:pt x="83" y="44"/>
                  </a:moveTo>
                  <a:cubicBezTo>
                    <a:pt x="83" y="44"/>
                    <a:pt x="71" y="60"/>
                    <a:pt x="39" y="63"/>
                  </a:cubicBezTo>
                  <a:cubicBezTo>
                    <a:pt x="21" y="64"/>
                    <a:pt x="7" y="58"/>
                    <a:pt x="6" y="51"/>
                  </a:cubicBezTo>
                  <a:cubicBezTo>
                    <a:pt x="0" y="26"/>
                    <a:pt x="47" y="0"/>
                    <a:pt x="77" y="17"/>
                  </a:cubicBezTo>
                  <a:cubicBezTo>
                    <a:pt x="86" y="22"/>
                    <a:pt x="87" y="31"/>
                    <a:pt x="87" y="31"/>
                  </a:cubicBezTo>
                  <a:cubicBezTo>
                    <a:pt x="87" y="32"/>
                    <a:pt x="84" y="43"/>
                    <a:pt x="83" y="44"/>
                  </a:cubicBezTo>
                </a:path>
              </a:pathLst>
            </a:custGeom>
            <a:solidFill>
              <a:srgbClr val="C63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138"/>
            <p:cNvSpPr>
              <a:spLocks/>
            </p:cNvSpPr>
            <p:nvPr/>
          </p:nvSpPr>
          <p:spPr bwMode="auto">
            <a:xfrm>
              <a:off x="2820" y="2748"/>
              <a:ext cx="146" cy="109"/>
            </a:xfrm>
            <a:custGeom>
              <a:avLst/>
              <a:gdLst/>
              <a:ahLst/>
              <a:cxnLst>
                <a:cxn ang="0">
                  <a:pos x="75" y="42"/>
                </a:cxn>
                <a:cxn ang="0">
                  <a:pos x="53" y="55"/>
                </a:cxn>
                <a:cxn ang="0">
                  <a:pos x="36" y="58"/>
                </a:cxn>
                <a:cxn ang="0">
                  <a:pos x="4" y="44"/>
                </a:cxn>
                <a:cxn ang="0">
                  <a:pos x="73" y="19"/>
                </a:cxn>
                <a:cxn ang="0">
                  <a:pos x="79" y="29"/>
                </a:cxn>
                <a:cxn ang="0">
                  <a:pos x="75" y="42"/>
                </a:cxn>
              </a:cxnLst>
              <a:rect l="0" t="0" r="r" b="b"/>
              <a:pathLst>
                <a:path w="79" h="59">
                  <a:moveTo>
                    <a:pt x="75" y="42"/>
                  </a:moveTo>
                  <a:cubicBezTo>
                    <a:pt x="74" y="43"/>
                    <a:pt x="56" y="54"/>
                    <a:pt x="53" y="55"/>
                  </a:cubicBezTo>
                  <a:cubicBezTo>
                    <a:pt x="53" y="55"/>
                    <a:pt x="36" y="58"/>
                    <a:pt x="36" y="58"/>
                  </a:cubicBezTo>
                  <a:cubicBezTo>
                    <a:pt x="7" y="59"/>
                    <a:pt x="5" y="49"/>
                    <a:pt x="4" y="44"/>
                  </a:cubicBezTo>
                  <a:cubicBezTo>
                    <a:pt x="0" y="22"/>
                    <a:pt x="48" y="0"/>
                    <a:pt x="73" y="19"/>
                  </a:cubicBezTo>
                  <a:cubicBezTo>
                    <a:pt x="74" y="19"/>
                    <a:pt x="79" y="29"/>
                    <a:pt x="79" y="29"/>
                  </a:cubicBezTo>
                  <a:cubicBezTo>
                    <a:pt x="79" y="30"/>
                    <a:pt x="75" y="42"/>
                    <a:pt x="75" y="42"/>
                  </a:cubicBezTo>
                </a:path>
              </a:pathLst>
            </a:custGeom>
            <a:solidFill>
              <a:srgbClr val="CE3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3" name="Freeform 139"/>
            <p:cNvSpPr>
              <a:spLocks/>
            </p:cNvSpPr>
            <p:nvPr/>
          </p:nvSpPr>
          <p:spPr bwMode="auto">
            <a:xfrm>
              <a:off x="2822" y="2761"/>
              <a:ext cx="134" cy="94"/>
            </a:xfrm>
            <a:custGeom>
              <a:avLst/>
              <a:gdLst/>
              <a:ahLst/>
              <a:cxnLst>
                <a:cxn ang="0">
                  <a:pos x="71" y="28"/>
                </a:cxn>
                <a:cxn ang="0">
                  <a:pos x="69" y="35"/>
                </a:cxn>
                <a:cxn ang="0">
                  <a:pos x="36" y="49"/>
                </a:cxn>
                <a:cxn ang="0">
                  <a:pos x="14" y="46"/>
                </a:cxn>
                <a:cxn ang="0">
                  <a:pos x="6" y="38"/>
                </a:cxn>
                <a:cxn ang="0">
                  <a:pos x="62" y="10"/>
                </a:cxn>
                <a:cxn ang="0">
                  <a:pos x="73" y="22"/>
                </a:cxn>
                <a:cxn ang="0">
                  <a:pos x="71" y="28"/>
                </a:cxn>
              </a:cxnLst>
              <a:rect l="0" t="0" r="r" b="b"/>
              <a:pathLst>
                <a:path w="73" h="51">
                  <a:moveTo>
                    <a:pt x="71" y="28"/>
                  </a:moveTo>
                  <a:cubicBezTo>
                    <a:pt x="71" y="30"/>
                    <a:pt x="71" y="34"/>
                    <a:pt x="69" y="35"/>
                  </a:cubicBezTo>
                  <a:cubicBezTo>
                    <a:pt x="51" y="45"/>
                    <a:pt x="48" y="47"/>
                    <a:pt x="36" y="49"/>
                  </a:cubicBezTo>
                  <a:cubicBezTo>
                    <a:pt x="35" y="49"/>
                    <a:pt x="24" y="51"/>
                    <a:pt x="14" y="46"/>
                  </a:cubicBezTo>
                  <a:cubicBezTo>
                    <a:pt x="11" y="45"/>
                    <a:pt x="9" y="45"/>
                    <a:pt x="6" y="38"/>
                  </a:cubicBezTo>
                  <a:cubicBezTo>
                    <a:pt x="0" y="21"/>
                    <a:pt x="36" y="0"/>
                    <a:pt x="62" y="10"/>
                  </a:cubicBezTo>
                  <a:cubicBezTo>
                    <a:pt x="67" y="12"/>
                    <a:pt x="73" y="22"/>
                    <a:pt x="73" y="22"/>
                  </a:cubicBezTo>
                  <a:cubicBezTo>
                    <a:pt x="73" y="24"/>
                    <a:pt x="72" y="26"/>
                    <a:pt x="71" y="28"/>
                  </a:cubicBezTo>
                </a:path>
              </a:pathLst>
            </a:custGeom>
            <a:solidFill>
              <a:srgbClr val="D64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4" name="Freeform 140"/>
            <p:cNvSpPr>
              <a:spLocks/>
            </p:cNvSpPr>
            <p:nvPr/>
          </p:nvSpPr>
          <p:spPr bwMode="auto">
            <a:xfrm>
              <a:off x="2835" y="2778"/>
              <a:ext cx="110" cy="68"/>
            </a:xfrm>
            <a:custGeom>
              <a:avLst/>
              <a:gdLst/>
              <a:ahLst/>
              <a:cxnLst>
                <a:cxn ang="0">
                  <a:pos x="55" y="26"/>
                </a:cxn>
                <a:cxn ang="0">
                  <a:pos x="29" y="37"/>
                </a:cxn>
                <a:cxn ang="0">
                  <a:pos x="14" y="37"/>
                </a:cxn>
                <a:cxn ang="0">
                  <a:pos x="1" y="23"/>
                </a:cxn>
                <a:cxn ang="0">
                  <a:pos x="9" y="11"/>
                </a:cxn>
                <a:cxn ang="0">
                  <a:pos x="25" y="2"/>
                </a:cxn>
                <a:cxn ang="0">
                  <a:pos x="53" y="5"/>
                </a:cxn>
                <a:cxn ang="0">
                  <a:pos x="60" y="13"/>
                </a:cxn>
                <a:cxn ang="0">
                  <a:pos x="55" y="26"/>
                </a:cxn>
              </a:cxnLst>
              <a:rect l="0" t="0" r="r" b="b"/>
              <a:pathLst>
                <a:path w="60" h="37">
                  <a:moveTo>
                    <a:pt x="55" y="26"/>
                  </a:moveTo>
                  <a:cubicBezTo>
                    <a:pt x="53" y="28"/>
                    <a:pt x="39" y="34"/>
                    <a:pt x="29" y="37"/>
                  </a:cubicBezTo>
                  <a:cubicBezTo>
                    <a:pt x="29" y="37"/>
                    <a:pt x="15" y="37"/>
                    <a:pt x="14" y="37"/>
                  </a:cubicBezTo>
                  <a:cubicBezTo>
                    <a:pt x="12" y="37"/>
                    <a:pt x="0" y="29"/>
                    <a:pt x="1" y="23"/>
                  </a:cubicBezTo>
                  <a:cubicBezTo>
                    <a:pt x="1" y="21"/>
                    <a:pt x="7" y="12"/>
                    <a:pt x="9" y="11"/>
                  </a:cubicBezTo>
                  <a:cubicBezTo>
                    <a:pt x="10" y="10"/>
                    <a:pt x="23" y="3"/>
                    <a:pt x="25" y="2"/>
                  </a:cubicBezTo>
                  <a:cubicBezTo>
                    <a:pt x="33" y="0"/>
                    <a:pt x="46" y="0"/>
                    <a:pt x="53" y="5"/>
                  </a:cubicBezTo>
                  <a:cubicBezTo>
                    <a:pt x="60" y="13"/>
                    <a:pt x="60" y="13"/>
                    <a:pt x="60" y="13"/>
                  </a:cubicBezTo>
                  <a:cubicBezTo>
                    <a:pt x="55" y="26"/>
                    <a:pt x="55" y="26"/>
                    <a:pt x="55" y="26"/>
                  </a:cubicBezTo>
                </a:path>
              </a:pathLst>
            </a:custGeom>
            <a:solidFill>
              <a:srgbClr val="DE43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Freeform 141"/>
            <p:cNvSpPr>
              <a:spLocks/>
            </p:cNvSpPr>
            <p:nvPr/>
          </p:nvSpPr>
          <p:spPr bwMode="auto">
            <a:xfrm>
              <a:off x="2844" y="2785"/>
              <a:ext cx="88" cy="52"/>
            </a:xfrm>
            <a:custGeom>
              <a:avLst/>
              <a:gdLst/>
              <a:ahLst/>
              <a:cxnLst>
                <a:cxn ang="0">
                  <a:pos x="44" y="22"/>
                </a:cxn>
                <a:cxn ang="0">
                  <a:pos x="25" y="28"/>
                </a:cxn>
                <a:cxn ang="0">
                  <a:pos x="11" y="28"/>
                </a:cxn>
                <a:cxn ang="0">
                  <a:pos x="0" y="19"/>
                </a:cxn>
                <a:cxn ang="0">
                  <a:pos x="14" y="3"/>
                </a:cxn>
                <a:cxn ang="0">
                  <a:pos x="36" y="1"/>
                </a:cxn>
                <a:cxn ang="0">
                  <a:pos x="46" y="7"/>
                </a:cxn>
                <a:cxn ang="0">
                  <a:pos x="48" y="9"/>
                </a:cxn>
                <a:cxn ang="0">
                  <a:pos x="44" y="22"/>
                </a:cxn>
              </a:cxnLst>
              <a:rect l="0" t="0" r="r" b="b"/>
              <a:pathLst>
                <a:path w="48" h="28">
                  <a:moveTo>
                    <a:pt x="44" y="22"/>
                  </a:moveTo>
                  <a:cubicBezTo>
                    <a:pt x="43" y="23"/>
                    <a:pt x="25" y="28"/>
                    <a:pt x="25" y="28"/>
                  </a:cubicBezTo>
                  <a:cubicBezTo>
                    <a:pt x="25" y="28"/>
                    <a:pt x="12" y="28"/>
                    <a:pt x="11" y="28"/>
                  </a:cubicBezTo>
                  <a:cubicBezTo>
                    <a:pt x="10" y="28"/>
                    <a:pt x="0" y="24"/>
                    <a:pt x="0" y="19"/>
                  </a:cubicBezTo>
                  <a:cubicBezTo>
                    <a:pt x="0" y="19"/>
                    <a:pt x="4" y="6"/>
                    <a:pt x="14" y="3"/>
                  </a:cubicBezTo>
                  <a:cubicBezTo>
                    <a:pt x="26" y="0"/>
                    <a:pt x="26" y="0"/>
                    <a:pt x="36" y="1"/>
                  </a:cubicBezTo>
                  <a:cubicBezTo>
                    <a:pt x="46" y="7"/>
                    <a:pt x="46" y="7"/>
                    <a:pt x="46" y="7"/>
                  </a:cubicBezTo>
                  <a:cubicBezTo>
                    <a:pt x="46" y="7"/>
                    <a:pt x="48" y="8"/>
                    <a:pt x="48" y="9"/>
                  </a:cubicBezTo>
                  <a:cubicBezTo>
                    <a:pt x="44" y="22"/>
                    <a:pt x="44" y="22"/>
                    <a:pt x="44" y="22"/>
                  </a:cubicBezTo>
                </a:path>
              </a:pathLst>
            </a:custGeom>
            <a:solidFill>
              <a:srgbClr val="E74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6" name="Freeform 142"/>
            <p:cNvSpPr>
              <a:spLocks/>
            </p:cNvSpPr>
            <p:nvPr/>
          </p:nvSpPr>
          <p:spPr bwMode="auto">
            <a:xfrm>
              <a:off x="2853" y="2794"/>
              <a:ext cx="61" cy="35"/>
            </a:xfrm>
            <a:custGeom>
              <a:avLst/>
              <a:gdLst/>
              <a:ahLst/>
              <a:cxnLst>
                <a:cxn ang="0">
                  <a:pos x="21" y="19"/>
                </a:cxn>
                <a:cxn ang="0">
                  <a:pos x="7" y="19"/>
                </a:cxn>
                <a:cxn ang="0">
                  <a:pos x="0" y="15"/>
                </a:cxn>
                <a:cxn ang="0">
                  <a:pos x="8" y="3"/>
                </a:cxn>
                <a:cxn ang="0">
                  <a:pos x="18" y="0"/>
                </a:cxn>
                <a:cxn ang="0">
                  <a:pos x="28" y="1"/>
                </a:cxn>
                <a:cxn ang="0">
                  <a:pos x="33" y="4"/>
                </a:cxn>
                <a:cxn ang="0">
                  <a:pos x="29" y="16"/>
                </a:cxn>
                <a:cxn ang="0">
                  <a:pos x="21" y="19"/>
                </a:cxn>
              </a:cxnLst>
              <a:rect l="0" t="0" r="r" b="b"/>
              <a:pathLst>
                <a:path w="33" h="19">
                  <a:moveTo>
                    <a:pt x="21" y="19"/>
                  </a:moveTo>
                  <a:cubicBezTo>
                    <a:pt x="21" y="19"/>
                    <a:pt x="7" y="19"/>
                    <a:pt x="7" y="19"/>
                  </a:cubicBezTo>
                  <a:cubicBezTo>
                    <a:pt x="7" y="19"/>
                    <a:pt x="0" y="15"/>
                    <a:pt x="0" y="15"/>
                  </a:cubicBezTo>
                  <a:cubicBezTo>
                    <a:pt x="0" y="14"/>
                    <a:pt x="7" y="3"/>
                    <a:pt x="8" y="3"/>
                  </a:cubicBezTo>
                  <a:cubicBezTo>
                    <a:pt x="8" y="3"/>
                    <a:pt x="18" y="0"/>
                    <a:pt x="18" y="0"/>
                  </a:cubicBezTo>
                  <a:cubicBezTo>
                    <a:pt x="28" y="1"/>
                    <a:pt x="28" y="1"/>
                    <a:pt x="28" y="1"/>
                  </a:cubicBezTo>
                  <a:cubicBezTo>
                    <a:pt x="30" y="2"/>
                    <a:pt x="32" y="2"/>
                    <a:pt x="33" y="4"/>
                  </a:cubicBezTo>
                  <a:cubicBezTo>
                    <a:pt x="29" y="16"/>
                    <a:pt x="29" y="16"/>
                    <a:pt x="29" y="16"/>
                  </a:cubicBezTo>
                  <a:cubicBezTo>
                    <a:pt x="27" y="18"/>
                    <a:pt x="23" y="19"/>
                    <a:pt x="21" y="19"/>
                  </a:cubicBezTo>
                </a:path>
              </a:pathLst>
            </a:custGeom>
            <a:solidFill>
              <a:srgbClr val="EF4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7" name="Freeform 143"/>
            <p:cNvSpPr>
              <a:spLocks/>
            </p:cNvSpPr>
            <p:nvPr/>
          </p:nvSpPr>
          <p:spPr bwMode="auto">
            <a:xfrm>
              <a:off x="927" y="2538"/>
              <a:ext cx="356" cy="273"/>
            </a:xfrm>
            <a:custGeom>
              <a:avLst/>
              <a:gdLst/>
              <a:ahLst/>
              <a:cxnLst>
                <a:cxn ang="0">
                  <a:pos x="193" y="65"/>
                </a:cxn>
                <a:cxn ang="0">
                  <a:pos x="147" y="121"/>
                </a:cxn>
                <a:cxn ang="0">
                  <a:pos x="192" y="66"/>
                </a:cxn>
                <a:cxn ang="0">
                  <a:pos x="106" y="2"/>
                </a:cxn>
                <a:cxn ang="0">
                  <a:pos x="192" y="66"/>
                </a:cxn>
                <a:cxn ang="0">
                  <a:pos x="146" y="121"/>
                </a:cxn>
                <a:cxn ang="0">
                  <a:pos x="23" y="45"/>
                </a:cxn>
                <a:cxn ang="0">
                  <a:pos x="109" y="1"/>
                </a:cxn>
                <a:cxn ang="0">
                  <a:pos x="191" y="49"/>
                </a:cxn>
                <a:cxn ang="0">
                  <a:pos x="193" y="65"/>
                </a:cxn>
              </a:cxnLst>
              <a:rect l="0" t="0" r="r" b="b"/>
              <a:pathLst>
                <a:path w="193" h="148">
                  <a:moveTo>
                    <a:pt x="193" y="65"/>
                  </a:moveTo>
                  <a:cubicBezTo>
                    <a:pt x="193" y="89"/>
                    <a:pt x="177" y="108"/>
                    <a:pt x="147" y="121"/>
                  </a:cubicBezTo>
                  <a:cubicBezTo>
                    <a:pt x="173" y="111"/>
                    <a:pt x="192" y="90"/>
                    <a:pt x="192" y="66"/>
                  </a:cubicBezTo>
                  <a:cubicBezTo>
                    <a:pt x="192" y="31"/>
                    <a:pt x="153" y="2"/>
                    <a:pt x="106" y="2"/>
                  </a:cubicBezTo>
                  <a:cubicBezTo>
                    <a:pt x="153" y="2"/>
                    <a:pt x="192" y="31"/>
                    <a:pt x="192" y="66"/>
                  </a:cubicBezTo>
                  <a:cubicBezTo>
                    <a:pt x="192" y="90"/>
                    <a:pt x="173" y="111"/>
                    <a:pt x="146" y="121"/>
                  </a:cubicBezTo>
                  <a:cubicBezTo>
                    <a:pt x="69" y="148"/>
                    <a:pt x="0" y="94"/>
                    <a:pt x="23" y="45"/>
                  </a:cubicBezTo>
                  <a:cubicBezTo>
                    <a:pt x="35" y="18"/>
                    <a:pt x="71" y="0"/>
                    <a:pt x="109" y="1"/>
                  </a:cubicBezTo>
                  <a:cubicBezTo>
                    <a:pt x="148" y="3"/>
                    <a:pt x="181" y="22"/>
                    <a:pt x="191" y="49"/>
                  </a:cubicBezTo>
                  <a:cubicBezTo>
                    <a:pt x="193" y="57"/>
                    <a:pt x="193" y="64"/>
                    <a:pt x="193" y="65"/>
                  </a:cubicBezTo>
                </a:path>
              </a:pathLst>
            </a:custGeom>
            <a:solidFill>
              <a:srgbClr val="852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8" name="Freeform 144"/>
            <p:cNvSpPr>
              <a:spLocks/>
            </p:cNvSpPr>
            <p:nvPr/>
          </p:nvSpPr>
          <p:spPr bwMode="auto">
            <a:xfrm>
              <a:off x="1099" y="2540"/>
              <a:ext cx="184" cy="221"/>
            </a:xfrm>
            <a:custGeom>
              <a:avLst/>
              <a:gdLst/>
              <a:ahLst/>
              <a:cxnLst>
                <a:cxn ang="0">
                  <a:pos x="2" y="1"/>
                </a:cxn>
                <a:cxn ang="0">
                  <a:pos x="5" y="1"/>
                </a:cxn>
                <a:cxn ang="0">
                  <a:pos x="6" y="1"/>
                </a:cxn>
                <a:cxn ang="0">
                  <a:pos x="7" y="1"/>
                </a:cxn>
                <a:cxn ang="0">
                  <a:pos x="8" y="1"/>
                </a:cxn>
                <a:cxn ang="0">
                  <a:pos x="9" y="0"/>
                </a:cxn>
                <a:cxn ang="0">
                  <a:pos x="10" y="0"/>
                </a:cxn>
                <a:cxn ang="0">
                  <a:pos x="10" y="0"/>
                </a:cxn>
                <a:cxn ang="0">
                  <a:pos x="11" y="0"/>
                </a:cxn>
                <a:cxn ang="0">
                  <a:pos x="12" y="0"/>
                </a:cxn>
                <a:cxn ang="0">
                  <a:pos x="13" y="0"/>
                </a:cxn>
                <a:cxn ang="0">
                  <a:pos x="15" y="0"/>
                </a:cxn>
                <a:cxn ang="0">
                  <a:pos x="16" y="0"/>
                </a:cxn>
                <a:cxn ang="0">
                  <a:pos x="39" y="3"/>
                </a:cxn>
                <a:cxn ang="0">
                  <a:pos x="45" y="5"/>
                </a:cxn>
                <a:cxn ang="0">
                  <a:pos x="52" y="7"/>
                </a:cxn>
                <a:cxn ang="0">
                  <a:pos x="58" y="9"/>
                </a:cxn>
                <a:cxn ang="0">
                  <a:pos x="64" y="12"/>
                </a:cxn>
                <a:cxn ang="0">
                  <a:pos x="69" y="15"/>
                </a:cxn>
                <a:cxn ang="0">
                  <a:pos x="74" y="19"/>
                </a:cxn>
                <a:cxn ang="0">
                  <a:pos x="79" y="22"/>
                </a:cxn>
                <a:cxn ang="0">
                  <a:pos x="83" y="26"/>
                </a:cxn>
                <a:cxn ang="0">
                  <a:pos x="87" y="30"/>
                </a:cxn>
                <a:cxn ang="0">
                  <a:pos x="90" y="34"/>
                </a:cxn>
                <a:cxn ang="0">
                  <a:pos x="93" y="39"/>
                </a:cxn>
                <a:cxn ang="0">
                  <a:pos x="96" y="44"/>
                </a:cxn>
                <a:cxn ang="0">
                  <a:pos x="98" y="48"/>
                </a:cxn>
                <a:cxn ang="0">
                  <a:pos x="99" y="53"/>
                </a:cxn>
                <a:cxn ang="0">
                  <a:pos x="100" y="58"/>
                </a:cxn>
                <a:cxn ang="0">
                  <a:pos x="100" y="64"/>
                </a:cxn>
                <a:cxn ang="0">
                  <a:pos x="100" y="69"/>
                </a:cxn>
                <a:cxn ang="0">
                  <a:pos x="99" y="74"/>
                </a:cxn>
                <a:cxn ang="0">
                  <a:pos x="98" y="79"/>
                </a:cxn>
                <a:cxn ang="0">
                  <a:pos x="96" y="83"/>
                </a:cxn>
                <a:cxn ang="0">
                  <a:pos x="94" y="88"/>
                </a:cxn>
                <a:cxn ang="0">
                  <a:pos x="91" y="93"/>
                </a:cxn>
                <a:cxn ang="0">
                  <a:pos x="87" y="97"/>
                </a:cxn>
                <a:cxn ang="0">
                  <a:pos x="84" y="101"/>
                </a:cxn>
                <a:cxn ang="0">
                  <a:pos x="79" y="105"/>
                </a:cxn>
                <a:cxn ang="0">
                  <a:pos x="75" y="108"/>
                </a:cxn>
                <a:cxn ang="0">
                  <a:pos x="70" y="112"/>
                </a:cxn>
                <a:cxn ang="0">
                  <a:pos x="65" y="115"/>
                </a:cxn>
                <a:cxn ang="0">
                  <a:pos x="59" y="117"/>
                </a:cxn>
                <a:cxn ang="0">
                  <a:pos x="53" y="120"/>
                </a:cxn>
                <a:cxn ang="0">
                  <a:pos x="99" y="65"/>
                </a:cxn>
                <a:cxn ang="0">
                  <a:pos x="13" y="1"/>
                </a:cxn>
                <a:cxn ang="0">
                  <a:pos x="13" y="1"/>
                </a:cxn>
                <a:cxn ang="0">
                  <a:pos x="13" y="1"/>
                </a:cxn>
                <a:cxn ang="0">
                  <a:pos x="13" y="1"/>
                </a:cxn>
                <a:cxn ang="0">
                  <a:pos x="0" y="1"/>
                </a:cxn>
                <a:cxn ang="0">
                  <a:pos x="2" y="1"/>
                </a:cxn>
              </a:cxnLst>
              <a:rect l="0" t="0" r="r" b="b"/>
              <a:pathLst>
                <a:path w="100" h="120">
                  <a:moveTo>
                    <a:pt x="2" y="1"/>
                  </a:moveTo>
                  <a:cubicBezTo>
                    <a:pt x="3" y="1"/>
                    <a:pt x="4" y="1"/>
                    <a:pt x="5" y="1"/>
                  </a:cubicBezTo>
                  <a:cubicBezTo>
                    <a:pt x="6" y="1"/>
                    <a:pt x="6" y="1"/>
                    <a:pt x="6" y="1"/>
                  </a:cubicBezTo>
                  <a:cubicBezTo>
                    <a:pt x="6" y="1"/>
                    <a:pt x="7" y="1"/>
                    <a:pt x="7" y="1"/>
                  </a:cubicBezTo>
                  <a:cubicBezTo>
                    <a:pt x="8" y="1"/>
                    <a:pt x="8" y="1"/>
                    <a:pt x="8" y="1"/>
                  </a:cubicBezTo>
                  <a:cubicBezTo>
                    <a:pt x="8" y="0"/>
                    <a:pt x="9" y="0"/>
                    <a:pt x="9" y="0"/>
                  </a:cubicBezTo>
                  <a:cubicBezTo>
                    <a:pt x="10" y="0"/>
                    <a:pt x="10" y="0"/>
                    <a:pt x="10" y="0"/>
                  </a:cubicBezTo>
                  <a:cubicBezTo>
                    <a:pt x="10" y="0"/>
                    <a:pt x="10" y="0"/>
                    <a:pt x="10" y="0"/>
                  </a:cubicBezTo>
                  <a:cubicBezTo>
                    <a:pt x="11" y="0"/>
                    <a:pt x="11" y="0"/>
                    <a:pt x="11" y="0"/>
                  </a:cubicBezTo>
                  <a:cubicBezTo>
                    <a:pt x="11" y="0"/>
                    <a:pt x="12" y="0"/>
                    <a:pt x="12" y="0"/>
                  </a:cubicBezTo>
                  <a:cubicBezTo>
                    <a:pt x="13" y="0"/>
                    <a:pt x="13" y="0"/>
                    <a:pt x="13" y="0"/>
                  </a:cubicBezTo>
                  <a:cubicBezTo>
                    <a:pt x="13" y="0"/>
                    <a:pt x="14" y="0"/>
                    <a:pt x="15" y="0"/>
                  </a:cubicBezTo>
                  <a:cubicBezTo>
                    <a:pt x="16" y="0"/>
                    <a:pt x="16" y="0"/>
                    <a:pt x="16" y="0"/>
                  </a:cubicBezTo>
                  <a:cubicBezTo>
                    <a:pt x="26" y="1"/>
                    <a:pt x="35" y="2"/>
                    <a:pt x="39" y="3"/>
                  </a:cubicBezTo>
                  <a:cubicBezTo>
                    <a:pt x="45" y="5"/>
                    <a:pt x="45" y="5"/>
                    <a:pt x="45" y="5"/>
                  </a:cubicBezTo>
                  <a:cubicBezTo>
                    <a:pt x="47" y="5"/>
                    <a:pt x="50" y="6"/>
                    <a:pt x="52" y="7"/>
                  </a:cubicBezTo>
                  <a:cubicBezTo>
                    <a:pt x="58" y="9"/>
                    <a:pt x="58" y="9"/>
                    <a:pt x="58" y="9"/>
                  </a:cubicBezTo>
                  <a:cubicBezTo>
                    <a:pt x="60" y="10"/>
                    <a:pt x="62" y="11"/>
                    <a:pt x="64" y="12"/>
                  </a:cubicBezTo>
                  <a:cubicBezTo>
                    <a:pt x="69" y="15"/>
                    <a:pt x="69" y="15"/>
                    <a:pt x="69" y="15"/>
                  </a:cubicBezTo>
                  <a:cubicBezTo>
                    <a:pt x="71" y="16"/>
                    <a:pt x="73" y="18"/>
                    <a:pt x="74" y="19"/>
                  </a:cubicBezTo>
                  <a:cubicBezTo>
                    <a:pt x="79" y="22"/>
                    <a:pt x="79" y="22"/>
                    <a:pt x="79" y="22"/>
                  </a:cubicBezTo>
                  <a:cubicBezTo>
                    <a:pt x="80" y="23"/>
                    <a:pt x="82" y="25"/>
                    <a:pt x="83" y="26"/>
                  </a:cubicBezTo>
                  <a:cubicBezTo>
                    <a:pt x="87" y="30"/>
                    <a:pt x="87" y="30"/>
                    <a:pt x="87" y="30"/>
                  </a:cubicBezTo>
                  <a:cubicBezTo>
                    <a:pt x="88" y="31"/>
                    <a:pt x="89" y="33"/>
                    <a:pt x="90" y="34"/>
                  </a:cubicBezTo>
                  <a:cubicBezTo>
                    <a:pt x="93" y="39"/>
                    <a:pt x="93" y="39"/>
                    <a:pt x="93" y="39"/>
                  </a:cubicBezTo>
                  <a:cubicBezTo>
                    <a:pt x="94" y="40"/>
                    <a:pt x="95" y="42"/>
                    <a:pt x="96" y="44"/>
                  </a:cubicBezTo>
                  <a:cubicBezTo>
                    <a:pt x="98" y="48"/>
                    <a:pt x="98" y="48"/>
                    <a:pt x="98" y="48"/>
                  </a:cubicBezTo>
                  <a:cubicBezTo>
                    <a:pt x="98" y="50"/>
                    <a:pt x="99" y="52"/>
                    <a:pt x="99" y="53"/>
                  </a:cubicBezTo>
                  <a:cubicBezTo>
                    <a:pt x="100" y="58"/>
                    <a:pt x="100" y="58"/>
                    <a:pt x="100" y="58"/>
                  </a:cubicBezTo>
                  <a:cubicBezTo>
                    <a:pt x="100" y="60"/>
                    <a:pt x="100" y="62"/>
                    <a:pt x="100" y="64"/>
                  </a:cubicBezTo>
                  <a:cubicBezTo>
                    <a:pt x="100" y="69"/>
                    <a:pt x="100" y="69"/>
                    <a:pt x="100" y="69"/>
                  </a:cubicBezTo>
                  <a:cubicBezTo>
                    <a:pt x="99" y="74"/>
                    <a:pt x="99" y="74"/>
                    <a:pt x="99" y="74"/>
                  </a:cubicBezTo>
                  <a:cubicBezTo>
                    <a:pt x="98" y="79"/>
                    <a:pt x="98" y="79"/>
                    <a:pt x="98" y="79"/>
                  </a:cubicBezTo>
                  <a:cubicBezTo>
                    <a:pt x="97" y="80"/>
                    <a:pt x="97" y="82"/>
                    <a:pt x="96" y="83"/>
                  </a:cubicBezTo>
                  <a:cubicBezTo>
                    <a:pt x="94" y="88"/>
                    <a:pt x="94" y="88"/>
                    <a:pt x="94" y="88"/>
                  </a:cubicBezTo>
                  <a:cubicBezTo>
                    <a:pt x="93" y="89"/>
                    <a:pt x="92" y="91"/>
                    <a:pt x="91" y="93"/>
                  </a:cubicBezTo>
                  <a:cubicBezTo>
                    <a:pt x="87" y="97"/>
                    <a:pt x="87" y="97"/>
                    <a:pt x="87" y="97"/>
                  </a:cubicBezTo>
                  <a:cubicBezTo>
                    <a:pt x="86" y="98"/>
                    <a:pt x="85" y="100"/>
                    <a:pt x="84" y="101"/>
                  </a:cubicBezTo>
                  <a:cubicBezTo>
                    <a:pt x="79" y="105"/>
                    <a:pt x="79" y="105"/>
                    <a:pt x="79" y="105"/>
                  </a:cubicBezTo>
                  <a:cubicBezTo>
                    <a:pt x="78" y="106"/>
                    <a:pt x="76" y="107"/>
                    <a:pt x="75" y="108"/>
                  </a:cubicBezTo>
                  <a:cubicBezTo>
                    <a:pt x="70" y="112"/>
                    <a:pt x="70" y="112"/>
                    <a:pt x="70" y="112"/>
                  </a:cubicBezTo>
                  <a:cubicBezTo>
                    <a:pt x="68" y="113"/>
                    <a:pt x="66" y="114"/>
                    <a:pt x="65" y="115"/>
                  </a:cubicBezTo>
                  <a:cubicBezTo>
                    <a:pt x="59" y="117"/>
                    <a:pt x="59" y="117"/>
                    <a:pt x="59" y="117"/>
                  </a:cubicBezTo>
                  <a:cubicBezTo>
                    <a:pt x="57" y="118"/>
                    <a:pt x="55" y="119"/>
                    <a:pt x="53" y="120"/>
                  </a:cubicBezTo>
                  <a:cubicBezTo>
                    <a:pt x="80" y="110"/>
                    <a:pt x="99" y="89"/>
                    <a:pt x="99" y="65"/>
                  </a:cubicBezTo>
                  <a:cubicBezTo>
                    <a:pt x="99" y="30"/>
                    <a:pt x="60" y="2"/>
                    <a:pt x="13" y="1"/>
                  </a:cubicBezTo>
                  <a:cubicBezTo>
                    <a:pt x="13" y="1"/>
                    <a:pt x="13" y="1"/>
                    <a:pt x="13" y="1"/>
                  </a:cubicBezTo>
                  <a:cubicBezTo>
                    <a:pt x="13" y="1"/>
                    <a:pt x="13" y="1"/>
                    <a:pt x="13" y="1"/>
                  </a:cubicBezTo>
                  <a:cubicBezTo>
                    <a:pt x="13" y="1"/>
                    <a:pt x="13" y="1"/>
                    <a:pt x="13" y="1"/>
                  </a:cubicBezTo>
                  <a:cubicBezTo>
                    <a:pt x="8" y="0"/>
                    <a:pt x="5" y="1"/>
                    <a:pt x="0" y="1"/>
                  </a:cubicBezTo>
                  <a:cubicBezTo>
                    <a:pt x="1" y="1"/>
                    <a:pt x="1" y="1"/>
                    <a:pt x="2" y="1"/>
                  </a:cubicBezTo>
                </a:path>
              </a:pathLst>
            </a:custGeom>
            <a:solidFill>
              <a:srgbClr val="852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145"/>
            <p:cNvSpPr>
              <a:spLocks/>
            </p:cNvSpPr>
            <p:nvPr/>
          </p:nvSpPr>
          <p:spPr bwMode="auto">
            <a:xfrm>
              <a:off x="949" y="2542"/>
              <a:ext cx="332" cy="232"/>
            </a:xfrm>
            <a:custGeom>
              <a:avLst/>
              <a:gdLst/>
              <a:ahLst/>
              <a:cxnLst>
                <a:cxn ang="0">
                  <a:pos x="180" y="64"/>
                </a:cxn>
                <a:cxn ang="0">
                  <a:pos x="134" y="119"/>
                </a:cxn>
                <a:cxn ang="0">
                  <a:pos x="129" y="121"/>
                </a:cxn>
                <a:cxn ang="0">
                  <a:pos x="117" y="124"/>
                </a:cxn>
                <a:cxn ang="0">
                  <a:pos x="113" y="124"/>
                </a:cxn>
                <a:cxn ang="0">
                  <a:pos x="109" y="125"/>
                </a:cxn>
                <a:cxn ang="0">
                  <a:pos x="107" y="125"/>
                </a:cxn>
                <a:cxn ang="0">
                  <a:pos x="105" y="126"/>
                </a:cxn>
                <a:cxn ang="0">
                  <a:pos x="104" y="126"/>
                </a:cxn>
                <a:cxn ang="0">
                  <a:pos x="102" y="126"/>
                </a:cxn>
                <a:cxn ang="0">
                  <a:pos x="101" y="126"/>
                </a:cxn>
                <a:cxn ang="0">
                  <a:pos x="100" y="126"/>
                </a:cxn>
                <a:cxn ang="0">
                  <a:pos x="99" y="126"/>
                </a:cxn>
                <a:cxn ang="0">
                  <a:pos x="98" y="126"/>
                </a:cxn>
                <a:cxn ang="0">
                  <a:pos x="97" y="126"/>
                </a:cxn>
                <a:cxn ang="0">
                  <a:pos x="97" y="126"/>
                </a:cxn>
                <a:cxn ang="0">
                  <a:pos x="96" y="126"/>
                </a:cxn>
                <a:cxn ang="0">
                  <a:pos x="95" y="126"/>
                </a:cxn>
                <a:cxn ang="0">
                  <a:pos x="94" y="126"/>
                </a:cxn>
                <a:cxn ang="0">
                  <a:pos x="94" y="126"/>
                </a:cxn>
                <a:cxn ang="0">
                  <a:pos x="93" y="126"/>
                </a:cxn>
                <a:cxn ang="0">
                  <a:pos x="92" y="126"/>
                </a:cxn>
                <a:cxn ang="0">
                  <a:pos x="91" y="126"/>
                </a:cxn>
                <a:cxn ang="0">
                  <a:pos x="73" y="124"/>
                </a:cxn>
                <a:cxn ang="0">
                  <a:pos x="68" y="123"/>
                </a:cxn>
                <a:cxn ang="0">
                  <a:pos x="59" y="121"/>
                </a:cxn>
                <a:cxn ang="0">
                  <a:pos x="54" y="119"/>
                </a:cxn>
                <a:cxn ang="0">
                  <a:pos x="47" y="116"/>
                </a:cxn>
                <a:cxn ang="0">
                  <a:pos x="42" y="113"/>
                </a:cxn>
                <a:cxn ang="0">
                  <a:pos x="36" y="110"/>
                </a:cxn>
                <a:cxn ang="0">
                  <a:pos x="31" y="107"/>
                </a:cxn>
                <a:cxn ang="0">
                  <a:pos x="27" y="103"/>
                </a:cxn>
                <a:cxn ang="0">
                  <a:pos x="23" y="99"/>
                </a:cxn>
                <a:cxn ang="0">
                  <a:pos x="19" y="95"/>
                </a:cxn>
                <a:cxn ang="0">
                  <a:pos x="16" y="91"/>
                </a:cxn>
                <a:cxn ang="0">
                  <a:pos x="13" y="86"/>
                </a:cxn>
                <a:cxn ang="0">
                  <a:pos x="11" y="82"/>
                </a:cxn>
                <a:cxn ang="0">
                  <a:pos x="9" y="77"/>
                </a:cxn>
                <a:cxn ang="0">
                  <a:pos x="8" y="72"/>
                </a:cxn>
                <a:cxn ang="0">
                  <a:pos x="7" y="63"/>
                </a:cxn>
                <a:cxn ang="0">
                  <a:pos x="7" y="58"/>
                </a:cxn>
                <a:cxn ang="0">
                  <a:pos x="8" y="52"/>
                </a:cxn>
                <a:cxn ang="0">
                  <a:pos x="9" y="47"/>
                </a:cxn>
                <a:cxn ang="0">
                  <a:pos x="10" y="46"/>
                </a:cxn>
                <a:cxn ang="0">
                  <a:pos x="9" y="48"/>
                </a:cxn>
                <a:cxn ang="0">
                  <a:pos x="105" y="63"/>
                </a:cxn>
                <a:cxn ang="0">
                  <a:pos x="110" y="2"/>
                </a:cxn>
                <a:cxn ang="0">
                  <a:pos x="94" y="0"/>
                </a:cxn>
                <a:cxn ang="0">
                  <a:pos x="180" y="64"/>
                </a:cxn>
              </a:cxnLst>
              <a:rect l="0" t="0" r="r" b="b"/>
              <a:pathLst>
                <a:path w="180" h="126">
                  <a:moveTo>
                    <a:pt x="180" y="64"/>
                  </a:moveTo>
                  <a:cubicBezTo>
                    <a:pt x="180" y="88"/>
                    <a:pt x="161" y="109"/>
                    <a:pt x="134" y="119"/>
                  </a:cubicBezTo>
                  <a:cubicBezTo>
                    <a:pt x="132" y="120"/>
                    <a:pt x="130" y="120"/>
                    <a:pt x="129" y="121"/>
                  </a:cubicBezTo>
                  <a:cubicBezTo>
                    <a:pt x="122" y="123"/>
                    <a:pt x="122" y="123"/>
                    <a:pt x="117" y="124"/>
                  </a:cubicBezTo>
                  <a:cubicBezTo>
                    <a:pt x="113" y="124"/>
                    <a:pt x="113" y="124"/>
                    <a:pt x="113" y="124"/>
                  </a:cubicBezTo>
                  <a:cubicBezTo>
                    <a:pt x="112" y="125"/>
                    <a:pt x="111" y="125"/>
                    <a:pt x="109" y="125"/>
                  </a:cubicBezTo>
                  <a:cubicBezTo>
                    <a:pt x="107" y="125"/>
                    <a:pt x="107" y="125"/>
                    <a:pt x="107" y="125"/>
                  </a:cubicBezTo>
                  <a:cubicBezTo>
                    <a:pt x="107" y="125"/>
                    <a:pt x="106" y="125"/>
                    <a:pt x="105" y="126"/>
                  </a:cubicBezTo>
                  <a:cubicBezTo>
                    <a:pt x="104" y="126"/>
                    <a:pt x="104" y="126"/>
                    <a:pt x="104" y="126"/>
                  </a:cubicBezTo>
                  <a:cubicBezTo>
                    <a:pt x="103" y="126"/>
                    <a:pt x="103" y="126"/>
                    <a:pt x="102" y="126"/>
                  </a:cubicBezTo>
                  <a:cubicBezTo>
                    <a:pt x="101" y="126"/>
                    <a:pt x="101" y="126"/>
                    <a:pt x="101" y="126"/>
                  </a:cubicBezTo>
                  <a:cubicBezTo>
                    <a:pt x="101" y="126"/>
                    <a:pt x="100" y="126"/>
                    <a:pt x="100" y="126"/>
                  </a:cubicBezTo>
                  <a:cubicBezTo>
                    <a:pt x="99" y="126"/>
                    <a:pt x="99" y="126"/>
                    <a:pt x="99" y="126"/>
                  </a:cubicBezTo>
                  <a:cubicBezTo>
                    <a:pt x="99" y="126"/>
                    <a:pt x="98" y="126"/>
                    <a:pt x="98" y="126"/>
                  </a:cubicBezTo>
                  <a:cubicBezTo>
                    <a:pt x="97" y="126"/>
                    <a:pt x="97" y="126"/>
                    <a:pt x="97" y="126"/>
                  </a:cubicBezTo>
                  <a:cubicBezTo>
                    <a:pt x="97" y="126"/>
                    <a:pt x="97" y="126"/>
                    <a:pt x="97" y="126"/>
                  </a:cubicBezTo>
                  <a:cubicBezTo>
                    <a:pt x="96" y="126"/>
                    <a:pt x="96" y="126"/>
                    <a:pt x="96" y="126"/>
                  </a:cubicBezTo>
                  <a:cubicBezTo>
                    <a:pt x="95" y="126"/>
                    <a:pt x="95" y="126"/>
                    <a:pt x="95" y="126"/>
                  </a:cubicBezTo>
                  <a:cubicBezTo>
                    <a:pt x="94" y="126"/>
                    <a:pt x="94" y="126"/>
                    <a:pt x="94" y="126"/>
                  </a:cubicBezTo>
                  <a:cubicBezTo>
                    <a:pt x="94" y="126"/>
                    <a:pt x="94" y="126"/>
                    <a:pt x="94" y="126"/>
                  </a:cubicBezTo>
                  <a:cubicBezTo>
                    <a:pt x="93" y="126"/>
                    <a:pt x="93" y="126"/>
                    <a:pt x="93" y="126"/>
                  </a:cubicBezTo>
                  <a:cubicBezTo>
                    <a:pt x="92" y="126"/>
                    <a:pt x="92" y="126"/>
                    <a:pt x="92" y="126"/>
                  </a:cubicBezTo>
                  <a:cubicBezTo>
                    <a:pt x="91" y="126"/>
                    <a:pt x="91" y="126"/>
                    <a:pt x="91" y="126"/>
                  </a:cubicBezTo>
                  <a:cubicBezTo>
                    <a:pt x="85" y="126"/>
                    <a:pt x="79" y="125"/>
                    <a:pt x="73" y="124"/>
                  </a:cubicBezTo>
                  <a:cubicBezTo>
                    <a:pt x="68" y="123"/>
                    <a:pt x="68" y="123"/>
                    <a:pt x="68" y="123"/>
                  </a:cubicBezTo>
                  <a:cubicBezTo>
                    <a:pt x="65" y="123"/>
                    <a:pt x="62" y="122"/>
                    <a:pt x="59" y="121"/>
                  </a:cubicBezTo>
                  <a:cubicBezTo>
                    <a:pt x="54" y="119"/>
                    <a:pt x="54" y="119"/>
                    <a:pt x="54" y="119"/>
                  </a:cubicBezTo>
                  <a:cubicBezTo>
                    <a:pt x="52" y="118"/>
                    <a:pt x="49" y="117"/>
                    <a:pt x="47" y="116"/>
                  </a:cubicBezTo>
                  <a:cubicBezTo>
                    <a:pt x="42" y="113"/>
                    <a:pt x="42" y="113"/>
                    <a:pt x="42" y="113"/>
                  </a:cubicBezTo>
                  <a:cubicBezTo>
                    <a:pt x="40" y="112"/>
                    <a:pt x="38" y="111"/>
                    <a:pt x="36" y="110"/>
                  </a:cubicBezTo>
                  <a:cubicBezTo>
                    <a:pt x="31" y="107"/>
                    <a:pt x="31" y="107"/>
                    <a:pt x="31" y="107"/>
                  </a:cubicBezTo>
                  <a:cubicBezTo>
                    <a:pt x="30" y="106"/>
                    <a:pt x="28" y="104"/>
                    <a:pt x="27" y="103"/>
                  </a:cubicBezTo>
                  <a:cubicBezTo>
                    <a:pt x="23" y="99"/>
                    <a:pt x="23" y="99"/>
                    <a:pt x="23" y="99"/>
                  </a:cubicBezTo>
                  <a:cubicBezTo>
                    <a:pt x="22" y="98"/>
                    <a:pt x="20" y="96"/>
                    <a:pt x="19" y="95"/>
                  </a:cubicBezTo>
                  <a:cubicBezTo>
                    <a:pt x="16" y="91"/>
                    <a:pt x="16" y="91"/>
                    <a:pt x="16" y="91"/>
                  </a:cubicBezTo>
                  <a:cubicBezTo>
                    <a:pt x="15" y="89"/>
                    <a:pt x="14" y="88"/>
                    <a:pt x="13" y="86"/>
                  </a:cubicBezTo>
                  <a:cubicBezTo>
                    <a:pt x="11" y="82"/>
                    <a:pt x="11" y="82"/>
                    <a:pt x="11" y="82"/>
                  </a:cubicBezTo>
                  <a:cubicBezTo>
                    <a:pt x="10" y="80"/>
                    <a:pt x="9" y="78"/>
                    <a:pt x="9" y="77"/>
                  </a:cubicBezTo>
                  <a:cubicBezTo>
                    <a:pt x="8" y="72"/>
                    <a:pt x="8" y="72"/>
                    <a:pt x="8" y="72"/>
                  </a:cubicBezTo>
                  <a:cubicBezTo>
                    <a:pt x="7" y="69"/>
                    <a:pt x="7" y="65"/>
                    <a:pt x="7" y="63"/>
                  </a:cubicBezTo>
                  <a:cubicBezTo>
                    <a:pt x="7" y="58"/>
                    <a:pt x="7" y="58"/>
                    <a:pt x="7" y="58"/>
                  </a:cubicBezTo>
                  <a:cubicBezTo>
                    <a:pt x="7" y="56"/>
                    <a:pt x="8" y="54"/>
                    <a:pt x="8" y="52"/>
                  </a:cubicBezTo>
                  <a:cubicBezTo>
                    <a:pt x="9" y="47"/>
                    <a:pt x="9" y="47"/>
                    <a:pt x="9" y="47"/>
                  </a:cubicBezTo>
                  <a:cubicBezTo>
                    <a:pt x="10" y="46"/>
                    <a:pt x="10" y="46"/>
                    <a:pt x="10" y="46"/>
                  </a:cubicBezTo>
                  <a:cubicBezTo>
                    <a:pt x="9" y="48"/>
                    <a:pt x="9" y="48"/>
                    <a:pt x="9" y="48"/>
                  </a:cubicBezTo>
                  <a:cubicBezTo>
                    <a:pt x="0" y="81"/>
                    <a:pt x="62" y="86"/>
                    <a:pt x="105" y="63"/>
                  </a:cubicBezTo>
                  <a:cubicBezTo>
                    <a:pt x="145" y="42"/>
                    <a:pt x="141" y="12"/>
                    <a:pt x="110" y="2"/>
                  </a:cubicBezTo>
                  <a:cubicBezTo>
                    <a:pt x="106" y="1"/>
                    <a:pt x="100" y="0"/>
                    <a:pt x="94" y="0"/>
                  </a:cubicBezTo>
                  <a:cubicBezTo>
                    <a:pt x="141" y="1"/>
                    <a:pt x="180" y="29"/>
                    <a:pt x="180" y="64"/>
                  </a:cubicBezTo>
                </a:path>
              </a:pathLst>
            </a:custGeom>
            <a:solidFill>
              <a:srgbClr val="852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146"/>
            <p:cNvSpPr>
              <a:spLocks/>
            </p:cNvSpPr>
            <p:nvPr/>
          </p:nvSpPr>
          <p:spPr bwMode="auto">
            <a:xfrm>
              <a:off x="1117" y="2540"/>
              <a:ext cx="166" cy="221"/>
            </a:xfrm>
            <a:custGeom>
              <a:avLst/>
              <a:gdLst/>
              <a:ahLst/>
              <a:cxnLst>
                <a:cxn ang="0">
                  <a:pos x="0" y="0"/>
                </a:cxn>
                <a:cxn ang="0">
                  <a:pos x="2" y="0"/>
                </a:cxn>
                <a:cxn ang="0">
                  <a:pos x="3" y="0"/>
                </a:cxn>
                <a:cxn ang="0">
                  <a:pos x="5" y="0"/>
                </a:cxn>
                <a:cxn ang="0">
                  <a:pos x="6" y="0"/>
                </a:cxn>
                <a:cxn ang="0">
                  <a:pos x="29" y="3"/>
                </a:cxn>
                <a:cxn ang="0">
                  <a:pos x="35" y="5"/>
                </a:cxn>
                <a:cxn ang="0">
                  <a:pos x="42" y="7"/>
                </a:cxn>
                <a:cxn ang="0">
                  <a:pos x="48" y="9"/>
                </a:cxn>
                <a:cxn ang="0">
                  <a:pos x="54" y="12"/>
                </a:cxn>
                <a:cxn ang="0">
                  <a:pos x="59" y="15"/>
                </a:cxn>
                <a:cxn ang="0">
                  <a:pos x="64" y="19"/>
                </a:cxn>
                <a:cxn ang="0">
                  <a:pos x="69" y="22"/>
                </a:cxn>
                <a:cxn ang="0">
                  <a:pos x="73" y="26"/>
                </a:cxn>
                <a:cxn ang="0">
                  <a:pos x="77" y="30"/>
                </a:cxn>
                <a:cxn ang="0">
                  <a:pos x="80" y="34"/>
                </a:cxn>
                <a:cxn ang="0">
                  <a:pos x="83" y="39"/>
                </a:cxn>
                <a:cxn ang="0">
                  <a:pos x="86" y="44"/>
                </a:cxn>
                <a:cxn ang="0">
                  <a:pos x="88" y="48"/>
                </a:cxn>
                <a:cxn ang="0">
                  <a:pos x="89" y="53"/>
                </a:cxn>
                <a:cxn ang="0">
                  <a:pos x="90" y="58"/>
                </a:cxn>
                <a:cxn ang="0">
                  <a:pos x="90" y="64"/>
                </a:cxn>
                <a:cxn ang="0">
                  <a:pos x="90" y="69"/>
                </a:cxn>
                <a:cxn ang="0">
                  <a:pos x="89" y="74"/>
                </a:cxn>
                <a:cxn ang="0">
                  <a:pos x="88" y="79"/>
                </a:cxn>
                <a:cxn ang="0">
                  <a:pos x="86" y="83"/>
                </a:cxn>
                <a:cxn ang="0">
                  <a:pos x="84" y="88"/>
                </a:cxn>
                <a:cxn ang="0">
                  <a:pos x="81" y="93"/>
                </a:cxn>
                <a:cxn ang="0">
                  <a:pos x="77" y="97"/>
                </a:cxn>
                <a:cxn ang="0">
                  <a:pos x="74" y="101"/>
                </a:cxn>
                <a:cxn ang="0">
                  <a:pos x="69" y="105"/>
                </a:cxn>
                <a:cxn ang="0">
                  <a:pos x="65" y="108"/>
                </a:cxn>
                <a:cxn ang="0">
                  <a:pos x="60" y="112"/>
                </a:cxn>
                <a:cxn ang="0">
                  <a:pos x="55" y="115"/>
                </a:cxn>
                <a:cxn ang="0">
                  <a:pos x="49" y="117"/>
                </a:cxn>
                <a:cxn ang="0">
                  <a:pos x="43" y="120"/>
                </a:cxn>
                <a:cxn ang="0">
                  <a:pos x="89" y="65"/>
                </a:cxn>
                <a:cxn ang="0">
                  <a:pos x="15" y="1"/>
                </a:cxn>
                <a:cxn ang="0">
                  <a:pos x="14" y="1"/>
                </a:cxn>
                <a:cxn ang="0">
                  <a:pos x="0" y="0"/>
                </a:cxn>
                <a:cxn ang="0">
                  <a:pos x="0" y="0"/>
                </a:cxn>
              </a:cxnLst>
              <a:rect l="0" t="0" r="r" b="b"/>
              <a:pathLst>
                <a:path w="90" h="120">
                  <a:moveTo>
                    <a:pt x="0" y="0"/>
                  </a:moveTo>
                  <a:cubicBezTo>
                    <a:pt x="1" y="0"/>
                    <a:pt x="1" y="0"/>
                    <a:pt x="2" y="0"/>
                  </a:cubicBezTo>
                  <a:cubicBezTo>
                    <a:pt x="3" y="0"/>
                    <a:pt x="3" y="0"/>
                    <a:pt x="3" y="0"/>
                  </a:cubicBezTo>
                  <a:cubicBezTo>
                    <a:pt x="3" y="0"/>
                    <a:pt x="4" y="0"/>
                    <a:pt x="5" y="0"/>
                  </a:cubicBezTo>
                  <a:cubicBezTo>
                    <a:pt x="6" y="0"/>
                    <a:pt x="6" y="0"/>
                    <a:pt x="6" y="0"/>
                  </a:cubicBezTo>
                  <a:cubicBezTo>
                    <a:pt x="16" y="1"/>
                    <a:pt x="25" y="2"/>
                    <a:pt x="29" y="3"/>
                  </a:cubicBezTo>
                  <a:cubicBezTo>
                    <a:pt x="35" y="5"/>
                    <a:pt x="35" y="5"/>
                    <a:pt x="35" y="5"/>
                  </a:cubicBezTo>
                  <a:cubicBezTo>
                    <a:pt x="37" y="5"/>
                    <a:pt x="40" y="6"/>
                    <a:pt x="42" y="7"/>
                  </a:cubicBezTo>
                  <a:cubicBezTo>
                    <a:pt x="48" y="9"/>
                    <a:pt x="48" y="9"/>
                    <a:pt x="48" y="9"/>
                  </a:cubicBezTo>
                  <a:cubicBezTo>
                    <a:pt x="50" y="10"/>
                    <a:pt x="52" y="11"/>
                    <a:pt x="54" y="12"/>
                  </a:cubicBezTo>
                  <a:cubicBezTo>
                    <a:pt x="59" y="15"/>
                    <a:pt x="59" y="15"/>
                    <a:pt x="59" y="15"/>
                  </a:cubicBezTo>
                  <a:cubicBezTo>
                    <a:pt x="61" y="16"/>
                    <a:pt x="63" y="18"/>
                    <a:pt x="64" y="19"/>
                  </a:cubicBezTo>
                  <a:cubicBezTo>
                    <a:pt x="69" y="22"/>
                    <a:pt x="69" y="22"/>
                    <a:pt x="69" y="22"/>
                  </a:cubicBezTo>
                  <a:cubicBezTo>
                    <a:pt x="70" y="23"/>
                    <a:pt x="72" y="25"/>
                    <a:pt x="73" y="26"/>
                  </a:cubicBezTo>
                  <a:cubicBezTo>
                    <a:pt x="77" y="30"/>
                    <a:pt x="77" y="30"/>
                    <a:pt x="77" y="30"/>
                  </a:cubicBezTo>
                  <a:cubicBezTo>
                    <a:pt x="78" y="31"/>
                    <a:pt x="79" y="33"/>
                    <a:pt x="80" y="34"/>
                  </a:cubicBezTo>
                  <a:cubicBezTo>
                    <a:pt x="83" y="39"/>
                    <a:pt x="83" y="39"/>
                    <a:pt x="83" y="39"/>
                  </a:cubicBezTo>
                  <a:cubicBezTo>
                    <a:pt x="84" y="40"/>
                    <a:pt x="85" y="42"/>
                    <a:pt x="86" y="44"/>
                  </a:cubicBezTo>
                  <a:cubicBezTo>
                    <a:pt x="88" y="48"/>
                    <a:pt x="88" y="48"/>
                    <a:pt x="88" y="48"/>
                  </a:cubicBezTo>
                  <a:cubicBezTo>
                    <a:pt x="88" y="50"/>
                    <a:pt x="89" y="52"/>
                    <a:pt x="89" y="53"/>
                  </a:cubicBezTo>
                  <a:cubicBezTo>
                    <a:pt x="90" y="58"/>
                    <a:pt x="90" y="58"/>
                    <a:pt x="90" y="58"/>
                  </a:cubicBezTo>
                  <a:cubicBezTo>
                    <a:pt x="90" y="60"/>
                    <a:pt x="90" y="62"/>
                    <a:pt x="90" y="64"/>
                  </a:cubicBezTo>
                  <a:cubicBezTo>
                    <a:pt x="90" y="69"/>
                    <a:pt x="90" y="69"/>
                    <a:pt x="90" y="69"/>
                  </a:cubicBezTo>
                  <a:cubicBezTo>
                    <a:pt x="89" y="74"/>
                    <a:pt x="89" y="74"/>
                    <a:pt x="89" y="74"/>
                  </a:cubicBezTo>
                  <a:cubicBezTo>
                    <a:pt x="88" y="79"/>
                    <a:pt x="88" y="79"/>
                    <a:pt x="88" y="79"/>
                  </a:cubicBezTo>
                  <a:cubicBezTo>
                    <a:pt x="87" y="80"/>
                    <a:pt x="87" y="82"/>
                    <a:pt x="86" y="83"/>
                  </a:cubicBezTo>
                  <a:cubicBezTo>
                    <a:pt x="84" y="88"/>
                    <a:pt x="84" y="88"/>
                    <a:pt x="84" y="88"/>
                  </a:cubicBezTo>
                  <a:cubicBezTo>
                    <a:pt x="83" y="89"/>
                    <a:pt x="82" y="91"/>
                    <a:pt x="81" y="93"/>
                  </a:cubicBezTo>
                  <a:cubicBezTo>
                    <a:pt x="77" y="97"/>
                    <a:pt x="77" y="97"/>
                    <a:pt x="77" y="97"/>
                  </a:cubicBezTo>
                  <a:cubicBezTo>
                    <a:pt x="76" y="98"/>
                    <a:pt x="75" y="100"/>
                    <a:pt x="74" y="101"/>
                  </a:cubicBezTo>
                  <a:cubicBezTo>
                    <a:pt x="69" y="105"/>
                    <a:pt x="69" y="105"/>
                    <a:pt x="69" y="105"/>
                  </a:cubicBezTo>
                  <a:cubicBezTo>
                    <a:pt x="68" y="106"/>
                    <a:pt x="66" y="107"/>
                    <a:pt x="65" y="108"/>
                  </a:cubicBezTo>
                  <a:cubicBezTo>
                    <a:pt x="60" y="112"/>
                    <a:pt x="60" y="112"/>
                    <a:pt x="60" y="112"/>
                  </a:cubicBezTo>
                  <a:cubicBezTo>
                    <a:pt x="58" y="113"/>
                    <a:pt x="56" y="114"/>
                    <a:pt x="55" y="115"/>
                  </a:cubicBezTo>
                  <a:cubicBezTo>
                    <a:pt x="49" y="117"/>
                    <a:pt x="49" y="117"/>
                    <a:pt x="49" y="117"/>
                  </a:cubicBezTo>
                  <a:cubicBezTo>
                    <a:pt x="47" y="118"/>
                    <a:pt x="45" y="119"/>
                    <a:pt x="43" y="120"/>
                  </a:cubicBezTo>
                  <a:cubicBezTo>
                    <a:pt x="70" y="110"/>
                    <a:pt x="89" y="89"/>
                    <a:pt x="89" y="65"/>
                  </a:cubicBezTo>
                  <a:cubicBezTo>
                    <a:pt x="89" y="33"/>
                    <a:pt x="56" y="6"/>
                    <a:pt x="15" y="1"/>
                  </a:cubicBezTo>
                  <a:cubicBezTo>
                    <a:pt x="14" y="1"/>
                    <a:pt x="14" y="1"/>
                    <a:pt x="14" y="1"/>
                  </a:cubicBezTo>
                  <a:cubicBezTo>
                    <a:pt x="10" y="1"/>
                    <a:pt x="6" y="0"/>
                    <a:pt x="0" y="0"/>
                  </a:cubicBezTo>
                  <a:cubicBezTo>
                    <a:pt x="0" y="0"/>
                    <a:pt x="0" y="0"/>
                    <a:pt x="0" y="0"/>
                  </a:cubicBezTo>
                </a:path>
              </a:pathLst>
            </a:custGeom>
            <a:solidFill>
              <a:srgbClr val="7C25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1" name="Freeform 147"/>
            <p:cNvSpPr>
              <a:spLocks/>
            </p:cNvSpPr>
            <p:nvPr/>
          </p:nvSpPr>
          <p:spPr bwMode="auto">
            <a:xfrm>
              <a:off x="959" y="2542"/>
              <a:ext cx="322" cy="232"/>
            </a:xfrm>
            <a:custGeom>
              <a:avLst/>
              <a:gdLst/>
              <a:ahLst/>
              <a:cxnLst>
                <a:cxn ang="0">
                  <a:pos x="175" y="64"/>
                </a:cxn>
                <a:cxn ang="0">
                  <a:pos x="129" y="119"/>
                </a:cxn>
                <a:cxn ang="0">
                  <a:pos x="124" y="121"/>
                </a:cxn>
                <a:cxn ang="0">
                  <a:pos x="112" y="124"/>
                </a:cxn>
                <a:cxn ang="0">
                  <a:pos x="108" y="124"/>
                </a:cxn>
                <a:cxn ang="0">
                  <a:pos x="104" y="125"/>
                </a:cxn>
                <a:cxn ang="0">
                  <a:pos x="102" y="125"/>
                </a:cxn>
                <a:cxn ang="0">
                  <a:pos x="100" y="126"/>
                </a:cxn>
                <a:cxn ang="0">
                  <a:pos x="99" y="126"/>
                </a:cxn>
                <a:cxn ang="0">
                  <a:pos x="97" y="126"/>
                </a:cxn>
                <a:cxn ang="0">
                  <a:pos x="96" y="126"/>
                </a:cxn>
                <a:cxn ang="0">
                  <a:pos x="95" y="126"/>
                </a:cxn>
                <a:cxn ang="0">
                  <a:pos x="94" y="126"/>
                </a:cxn>
                <a:cxn ang="0">
                  <a:pos x="93" y="126"/>
                </a:cxn>
                <a:cxn ang="0">
                  <a:pos x="92" y="126"/>
                </a:cxn>
                <a:cxn ang="0">
                  <a:pos x="92" y="126"/>
                </a:cxn>
                <a:cxn ang="0">
                  <a:pos x="91" y="126"/>
                </a:cxn>
                <a:cxn ang="0">
                  <a:pos x="90" y="126"/>
                </a:cxn>
                <a:cxn ang="0">
                  <a:pos x="89" y="126"/>
                </a:cxn>
                <a:cxn ang="0">
                  <a:pos x="89" y="126"/>
                </a:cxn>
                <a:cxn ang="0">
                  <a:pos x="88" y="126"/>
                </a:cxn>
                <a:cxn ang="0">
                  <a:pos x="87" y="126"/>
                </a:cxn>
                <a:cxn ang="0">
                  <a:pos x="86" y="126"/>
                </a:cxn>
                <a:cxn ang="0">
                  <a:pos x="68" y="124"/>
                </a:cxn>
                <a:cxn ang="0">
                  <a:pos x="63" y="123"/>
                </a:cxn>
                <a:cxn ang="0">
                  <a:pos x="54" y="121"/>
                </a:cxn>
                <a:cxn ang="0">
                  <a:pos x="49" y="119"/>
                </a:cxn>
                <a:cxn ang="0">
                  <a:pos x="42" y="116"/>
                </a:cxn>
                <a:cxn ang="0">
                  <a:pos x="37" y="113"/>
                </a:cxn>
                <a:cxn ang="0">
                  <a:pos x="31" y="110"/>
                </a:cxn>
                <a:cxn ang="0">
                  <a:pos x="26" y="107"/>
                </a:cxn>
                <a:cxn ang="0">
                  <a:pos x="22" y="103"/>
                </a:cxn>
                <a:cxn ang="0">
                  <a:pos x="18" y="99"/>
                </a:cxn>
                <a:cxn ang="0">
                  <a:pos x="14" y="95"/>
                </a:cxn>
                <a:cxn ang="0">
                  <a:pos x="11" y="91"/>
                </a:cxn>
                <a:cxn ang="0">
                  <a:pos x="8" y="86"/>
                </a:cxn>
                <a:cxn ang="0">
                  <a:pos x="6" y="82"/>
                </a:cxn>
                <a:cxn ang="0">
                  <a:pos x="4" y="77"/>
                </a:cxn>
                <a:cxn ang="0">
                  <a:pos x="3" y="72"/>
                </a:cxn>
                <a:cxn ang="0">
                  <a:pos x="2" y="63"/>
                </a:cxn>
                <a:cxn ang="0">
                  <a:pos x="2" y="58"/>
                </a:cxn>
                <a:cxn ang="0">
                  <a:pos x="3" y="52"/>
                </a:cxn>
                <a:cxn ang="0">
                  <a:pos x="4" y="50"/>
                </a:cxn>
                <a:cxn ang="0">
                  <a:pos x="3" y="53"/>
                </a:cxn>
                <a:cxn ang="0">
                  <a:pos x="118" y="54"/>
                </a:cxn>
                <a:cxn ang="0">
                  <a:pos x="101" y="0"/>
                </a:cxn>
                <a:cxn ang="0">
                  <a:pos x="175" y="64"/>
                </a:cxn>
              </a:cxnLst>
              <a:rect l="0" t="0" r="r" b="b"/>
              <a:pathLst>
                <a:path w="175" h="126">
                  <a:moveTo>
                    <a:pt x="175" y="64"/>
                  </a:moveTo>
                  <a:cubicBezTo>
                    <a:pt x="175" y="88"/>
                    <a:pt x="156" y="109"/>
                    <a:pt x="129" y="119"/>
                  </a:cubicBezTo>
                  <a:cubicBezTo>
                    <a:pt x="127" y="120"/>
                    <a:pt x="125" y="120"/>
                    <a:pt x="124" y="121"/>
                  </a:cubicBezTo>
                  <a:cubicBezTo>
                    <a:pt x="117" y="123"/>
                    <a:pt x="117" y="123"/>
                    <a:pt x="112" y="124"/>
                  </a:cubicBezTo>
                  <a:cubicBezTo>
                    <a:pt x="108" y="124"/>
                    <a:pt x="108" y="124"/>
                    <a:pt x="108" y="124"/>
                  </a:cubicBezTo>
                  <a:cubicBezTo>
                    <a:pt x="107" y="125"/>
                    <a:pt x="106" y="125"/>
                    <a:pt x="104" y="125"/>
                  </a:cubicBezTo>
                  <a:cubicBezTo>
                    <a:pt x="102" y="125"/>
                    <a:pt x="102" y="125"/>
                    <a:pt x="102" y="125"/>
                  </a:cubicBezTo>
                  <a:cubicBezTo>
                    <a:pt x="102" y="125"/>
                    <a:pt x="101" y="125"/>
                    <a:pt x="100" y="126"/>
                  </a:cubicBezTo>
                  <a:cubicBezTo>
                    <a:pt x="99" y="126"/>
                    <a:pt x="99" y="126"/>
                    <a:pt x="99" y="126"/>
                  </a:cubicBezTo>
                  <a:cubicBezTo>
                    <a:pt x="98" y="126"/>
                    <a:pt x="98" y="126"/>
                    <a:pt x="97" y="126"/>
                  </a:cubicBezTo>
                  <a:cubicBezTo>
                    <a:pt x="96" y="126"/>
                    <a:pt x="96" y="126"/>
                    <a:pt x="96" y="126"/>
                  </a:cubicBezTo>
                  <a:cubicBezTo>
                    <a:pt x="96" y="126"/>
                    <a:pt x="95" y="126"/>
                    <a:pt x="95" y="126"/>
                  </a:cubicBezTo>
                  <a:cubicBezTo>
                    <a:pt x="94" y="126"/>
                    <a:pt x="94" y="126"/>
                    <a:pt x="94" y="126"/>
                  </a:cubicBezTo>
                  <a:cubicBezTo>
                    <a:pt x="94" y="126"/>
                    <a:pt x="93" y="126"/>
                    <a:pt x="93" y="126"/>
                  </a:cubicBezTo>
                  <a:cubicBezTo>
                    <a:pt x="92" y="126"/>
                    <a:pt x="92" y="126"/>
                    <a:pt x="92" y="126"/>
                  </a:cubicBezTo>
                  <a:cubicBezTo>
                    <a:pt x="92" y="126"/>
                    <a:pt x="92" y="126"/>
                    <a:pt x="92" y="126"/>
                  </a:cubicBezTo>
                  <a:cubicBezTo>
                    <a:pt x="91" y="126"/>
                    <a:pt x="91" y="126"/>
                    <a:pt x="91" y="126"/>
                  </a:cubicBezTo>
                  <a:cubicBezTo>
                    <a:pt x="90" y="126"/>
                    <a:pt x="90" y="126"/>
                    <a:pt x="90" y="126"/>
                  </a:cubicBezTo>
                  <a:cubicBezTo>
                    <a:pt x="89" y="126"/>
                    <a:pt x="89" y="126"/>
                    <a:pt x="89" y="126"/>
                  </a:cubicBezTo>
                  <a:cubicBezTo>
                    <a:pt x="89" y="126"/>
                    <a:pt x="89" y="126"/>
                    <a:pt x="89" y="126"/>
                  </a:cubicBezTo>
                  <a:cubicBezTo>
                    <a:pt x="88" y="126"/>
                    <a:pt x="88" y="126"/>
                    <a:pt x="88" y="126"/>
                  </a:cubicBezTo>
                  <a:cubicBezTo>
                    <a:pt x="87" y="126"/>
                    <a:pt x="87" y="126"/>
                    <a:pt x="87" y="126"/>
                  </a:cubicBezTo>
                  <a:cubicBezTo>
                    <a:pt x="86" y="126"/>
                    <a:pt x="86" y="126"/>
                    <a:pt x="86" y="126"/>
                  </a:cubicBezTo>
                  <a:cubicBezTo>
                    <a:pt x="80" y="126"/>
                    <a:pt x="74" y="125"/>
                    <a:pt x="68" y="124"/>
                  </a:cubicBezTo>
                  <a:cubicBezTo>
                    <a:pt x="63" y="123"/>
                    <a:pt x="63" y="123"/>
                    <a:pt x="63" y="123"/>
                  </a:cubicBezTo>
                  <a:cubicBezTo>
                    <a:pt x="60" y="123"/>
                    <a:pt x="57" y="122"/>
                    <a:pt x="54" y="121"/>
                  </a:cubicBezTo>
                  <a:cubicBezTo>
                    <a:pt x="49" y="119"/>
                    <a:pt x="49" y="119"/>
                    <a:pt x="49" y="119"/>
                  </a:cubicBezTo>
                  <a:cubicBezTo>
                    <a:pt x="47" y="118"/>
                    <a:pt x="44" y="117"/>
                    <a:pt x="42" y="116"/>
                  </a:cubicBezTo>
                  <a:cubicBezTo>
                    <a:pt x="37" y="113"/>
                    <a:pt x="37" y="113"/>
                    <a:pt x="37" y="113"/>
                  </a:cubicBezTo>
                  <a:cubicBezTo>
                    <a:pt x="35" y="112"/>
                    <a:pt x="33" y="111"/>
                    <a:pt x="31" y="110"/>
                  </a:cubicBezTo>
                  <a:cubicBezTo>
                    <a:pt x="26" y="107"/>
                    <a:pt x="26" y="107"/>
                    <a:pt x="26" y="107"/>
                  </a:cubicBezTo>
                  <a:cubicBezTo>
                    <a:pt x="25" y="106"/>
                    <a:pt x="23" y="104"/>
                    <a:pt x="22" y="103"/>
                  </a:cubicBezTo>
                  <a:cubicBezTo>
                    <a:pt x="18" y="99"/>
                    <a:pt x="18" y="99"/>
                    <a:pt x="18" y="99"/>
                  </a:cubicBezTo>
                  <a:cubicBezTo>
                    <a:pt x="17" y="98"/>
                    <a:pt x="15" y="96"/>
                    <a:pt x="14" y="95"/>
                  </a:cubicBezTo>
                  <a:cubicBezTo>
                    <a:pt x="11" y="91"/>
                    <a:pt x="11" y="91"/>
                    <a:pt x="11" y="91"/>
                  </a:cubicBezTo>
                  <a:cubicBezTo>
                    <a:pt x="10" y="89"/>
                    <a:pt x="9" y="88"/>
                    <a:pt x="8" y="86"/>
                  </a:cubicBezTo>
                  <a:cubicBezTo>
                    <a:pt x="6" y="82"/>
                    <a:pt x="6" y="82"/>
                    <a:pt x="6" y="82"/>
                  </a:cubicBezTo>
                  <a:cubicBezTo>
                    <a:pt x="5" y="80"/>
                    <a:pt x="4" y="78"/>
                    <a:pt x="4" y="77"/>
                  </a:cubicBezTo>
                  <a:cubicBezTo>
                    <a:pt x="3" y="72"/>
                    <a:pt x="3" y="72"/>
                    <a:pt x="3" y="72"/>
                  </a:cubicBezTo>
                  <a:cubicBezTo>
                    <a:pt x="2" y="69"/>
                    <a:pt x="2" y="65"/>
                    <a:pt x="2" y="63"/>
                  </a:cubicBezTo>
                  <a:cubicBezTo>
                    <a:pt x="2" y="58"/>
                    <a:pt x="2" y="58"/>
                    <a:pt x="2" y="58"/>
                  </a:cubicBezTo>
                  <a:cubicBezTo>
                    <a:pt x="2" y="56"/>
                    <a:pt x="3" y="54"/>
                    <a:pt x="3" y="52"/>
                  </a:cubicBezTo>
                  <a:cubicBezTo>
                    <a:pt x="3" y="52"/>
                    <a:pt x="3" y="51"/>
                    <a:pt x="4" y="50"/>
                  </a:cubicBezTo>
                  <a:cubicBezTo>
                    <a:pt x="3" y="51"/>
                    <a:pt x="3" y="52"/>
                    <a:pt x="3" y="53"/>
                  </a:cubicBezTo>
                  <a:cubicBezTo>
                    <a:pt x="0" y="96"/>
                    <a:pt x="92" y="78"/>
                    <a:pt x="118" y="54"/>
                  </a:cubicBezTo>
                  <a:cubicBezTo>
                    <a:pt x="145" y="30"/>
                    <a:pt x="130" y="6"/>
                    <a:pt x="101" y="0"/>
                  </a:cubicBezTo>
                  <a:cubicBezTo>
                    <a:pt x="142" y="5"/>
                    <a:pt x="175" y="32"/>
                    <a:pt x="175" y="64"/>
                  </a:cubicBezTo>
                </a:path>
              </a:pathLst>
            </a:custGeom>
            <a:solidFill>
              <a:srgbClr val="7C25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148"/>
            <p:cNvSpPr>
              <a:spLocks/>
            </p:cNvSpPr>
            <p:nvPr/>
          </p:nvSpPr>
          <p:spPr bwMode="auto">
            <a:xfrm>
              <a:off x="1130" y="2540"/>
              <a:ext cx="153" cy="221"/>
            </a:xfrm>
            <a:custGeom>
              <a:avLst/>
              <a:gdLst/>
              <a:ahLst/>
              <a:cxnLst>
                <a:cxn ang="0">
                  <a:pos x="22" y="3"/>
                </a:cxn>
                <a:cxn ang="0">
                  <a:pos x="35" y="7"/>
                </a:cxn>
                <a:cxn ang="0">
                  <a:pos x="41" y="9"/>
                </a:cxn>
                <a:cxn ang="0">
                  <a:pos x="47" y="12"/>
                </a:cxn>
                <a:cxn ang="0">
                  <a:pos x="52" y="15"/>
                </a:cxn>
                <a:cxn ang="0">
                  <a:pos x="57" y="19"/>
                </a:cxn>
                <a:cxn ang="0">
                  <a:pos x="62" y="22"/>
                </a:cxn>
                <a:cxn ang="0">
                  <a:pos x="66" y="26"/>
                </a:cxn>
                <a:cxn ang="0">
                  <a:pos x="70" y="30"/>
                </a:cxn>
                <a:cxn ang="0">
                  <a:pos x="73" y="34"/>
                </a:cxn>
                <a:cxn ang="0">
                  <a:pos x="76" y="39"/>
                </a:cxn>
                <a:cxn ang="0">
                  <a:pos x="79" y="44"/>
                </a:cxn>
                <a:cxn ang="0">
                  <a:pos x="81" y="48"/>
                </a:cxn>
                <a:cxn ang="0">
                  <a:pos x="82" y="53"/>
                </a:cxn>
                <a:cxn ang="0">
                  <a:pos x="83" y="58"/>
                </a:cxn>
                <a:cxn ang="0">
                  <a:pos x="83" y="64"/>
                </a:cxn>
                <a:cxn ang="0">
                  <a:pos x="83" y="69"/>
                </a:cxn>
                <a:cxn ang="0">
                  <a:pos x="82" y="74"/>
                </a:cxn>
                <a:cxn ang="0">
                  <a:pos x="81" y="79"/>
                </a:cxn>
                <a:cxn ang="0">
                  <a:pos x="79" y="83"/>
                </a:cxn>
                <a:cxn ang="0">
                  <a:pos x="77" y="88"/>
                </a:cxn>
                <a:cxn ang="0">
                  <a:pos x="74" y="93"/>
                </a:cxn>
                <a:cxn ang="0">
                  <a:pos x="70" y="97"/>
                </a:cxn>
                <a:cxn ang="0">
                  <a:pos x="67" y="101"/>
                </a:cxn>
                <a:cxn ang="0">
                  <a:pos x="62" y="105"/>
                </a:cxn>
                <a:cxn ang="0">
                  <a:pos x="58" y="108"/>
                </a:cxn>
                <a:cxn ang="0">
                  <a:pos x="53" y="112"/>
                </a:cxn>
                <a:cxn ang="0">
                  <a:pos x="48" y="115"/>
                </a:cxn>
                <a:cxn ang="0">
                  <a:pos x="42" y="117"/>
                </a:cxn>
                <a:cxn ang="0">
                  <a:pos x="36" y="120"/>
                </a:cxn>
                <a:cxn ang="0">
                  <a:pos x="82" y="65"/>
                </a:cxn>
                <a:cxn ang="0">
                  <a:pos x="18" y="3"/>
                </a:cxn>
                <a:cxn ang="0">
                  <a:pos x="16" y="3"/>
                </a:cxn>
                <a:cxn ang="0">
                  <a:pos x="0" y="0"/>
                </a:cxn>
                <a:cxn ang="0">
                  <a:pos x="1" y="1"/>
                </a:cxn>
                <a:cxn ang="0">
                  <a:pos x="22" y="3"/>
                </a:cxn>
              </a:cxnLst>
              <a:rect l="0" t="0" r="r" b="b"/>
              <a:pathLst>
                <a:path w="83" h="120">
                  <a:moveTo>
                    <a:pt x="22" y="3"/>
                  </a:moveTo>
                  <a:cubicBezTo>
                    <a:pt x="29" y="5"/>
                    <a:pt x="30" y="5"/>
                    <a:pt x="35" y="7"/>
                  </a:cubicBezTo>
                  <a:cubicBezTo>
                    <a:pt x="41" y="9"/>
                    <a:pt x="41" y="9"/>
                    <a:pt x="41" y="9"/>
                  </a:cubicBezTo>
                  <a:cubicBezTo>
                    <a:pt x="43" y="10"/>
                    <a:pt x="45" y="11"/>
                    <a:pt x="47" y="12"/>
                  </a:cubicBezTo>
                  <a:cubicBezTo>
                    <a:pt x="52" y="15"/>
                    <a:pt x="52" y="15"/>
                    <a:pt x="52" y="15"/>
                  </a:cubicBezTo>
                  <a:cubicBezTo>
                    <a:pt x="54" y="16"/>
                    <a:pt x="56" y="18"/>
                    <a:pt x="57" y="19"/>
                  </a:cubicBezTo>
                  <a:cubicBezTo>
                    <a:pt x="62" y="22"/>
                    <a:pt x="62" y="22"/>
                    <a:pt x="62" y="22"/>
                  </a:cubicBezTo>
                  <a:cubicBezTo>
                    <a:pt x="63" y="23"/>
                    <a:pt x="65" y="25"/>
                    <a:pt x="66" y="26"/>
                  </a:cubicBezTo>
                  <a:cubicBezTo>
                    <a:pt x="70" y="30"/>
                    <a:pt x="70" y="30"/>
                    <a:pt x="70" y="30"/>
                  </a:cubicBezTo>
                  <a:cubicBezTo>
                    <a:pt x="71" y="31"/>
                    <a:pt x="72" y="33"/>
                    <a:pt x="73" y="34"/>
                  </a:cubicBezTo>
                  <a:cubicBezTo>
                    <a:pt x="76" y="39"/>
                    <a:pt x="76" y="39"/>
                    <a:pt x="76" y="39"/>
                  </a:cubicBezTo>
                  <a:cubicBezTo>
                    <a:pt x="77" y="40"/>
                    <a:pt x="78" y="42"/>
                    <a:pt x="79" y="44"/>
                  </a:cubicBezTo>
                  <a:cubicBezTo>
                    <a:pt x="81" y="48"/>
                    <a:pt x="81" y="48"/>
                    <a:pt x="81" y="48"/>
                  </a:cubicBezTo>
                  <a:cubicBezTo>
                    <a:pt x="81" y="50"/>
                    <a:pt x="82" y="52"/>
                    <a:pt x="82" y="53"/>
                  </a:cubicBezTo>
                  <a:cubicBezTo>
                    <a:pt x="83" y="58"/>
                    <a:pt x="83" y="58"/>
                    <a:pt x="83" y="58"/>
                  </a:cubicBezTo>
                  <a:cubicBezTo>
                    <a:pt x="83" y="60"/>
                    <a:pt x="83" y="62"/>
                    <a:pt x="83" y="64"/>
                  </a:cubicBezTo>
                  <a:cubicBezTo>
                    <a:pt x="83" y="69"/>
                    <a:pt x="83" y="69"/>
                    <a:pt x="83" y="69"/>
                  </a:cubicBezTo>
                  <a:cubicBezTo>
                    <a:pt x="82" y="74"/>
                    <a:pt x="82" y="74"/>
                    <a:pt x="82" y="74"/>
                  </a:cubicBezTo>
                  <a:cubicBezTo>
                    <a:pt x="81" y="79"/>
                    <a:pt x="81" y="79"/>
                    <a:pt x="81" y="79"/>
                  </a:cubicBezTo>
                  <a:cubicBezTo>
                    <a:pt x="80" y="80"/>
                    <a:pt x="80" y="82"/>
                    <a:pt x="79" y="83"/>
                  </a:cubicBezTo>
                  <a:cubicBezTo>
                    <a:pt x="77" y="88"/>
                    <a:pt x="77" y="88"/>
                    <a:pt x="77" y="88"/>
                  </a:cubicBezTo>
                  <a:cubicBezTo>
                    <a:pt x="76" y="89"/>
                    <a:pt x="75" y="91"/>
                    <a:pt x="74" y="93"/>
                  </a:cubicBezTo>
                  <a:cubicBezTo>
                    <a:pt x="70" y="97"/>
                    <a:pt x="70" y="97"/>
                    <a:pt x="70" y="97"/>
                  </a:cubicBezTo>
                  <a:cubicBezTo>
                    <a:pt x="69" y="98"/>
                    <a:pt x="68" y="100"/>
                    <a:pt x="67" y="101"/>
                  </a:cubicBezTo>
                  <a:cubicBezTo>
                    <a:pt x="62" y="105"/>
                    <a:pt x="62" y="105"/>
                    <a:pt x="62" y="105"/>
                  </a:cubicBezTo>
                  <a:cubicBezTo>
                    <a:pt x="61" y="106"/>
                    <a:pt x="59" y="107"/>
                    <a:pt x="58" y="108"/>
                  </a:cubicBezTo>
                  <a:cubicBezTo>
                    <a:pt x="53" y="112"/>
                    <a:pt x="53" y="112"/>
                    <a:pt x="53" y="112"/>
                  </a:cubicBezTo>
                  <a:cubicBezTo>
                    <a:pt x="51" y="113"/>
                    <a:pt x="49" y="114"/>
                    <a:pt x="48" y="115"/>
                  </a:cubicBezTo>
                  <a:cubicBezTo>
                    <a:pt x="42" y="117"/>
                    <a:pt x="42" y="117"/>
                    <a:pt x="42" y="117"/>
                  </a:cubicBezTo>
                  <a:cubicBezTo>
                    <a:pt x="40" y="118"/>
                    <a:pt x="38" y="119"/>
                    <a:pt x="36" y="120"/>
                  </a:cubicBezTo>
                  <a:cubicBezTo>
                    <a:pt x="63" y="110"/>
                    <a:pt x="82" y="89"/>
                    <a:pt x="82" y="65"/>
                  </a:cubicBezTo>
                  <a:cubicBezTo>
                    <a:pt x="82" y="36"/>
                    <a:pt x="55" y="11"/>
                    <a:pt x="18" y="3"/>
                  </a:cubicBezTo>
                  <a:cubicBezTo>
                    <a:pt x="18" y="3"/>
                    <a:pt x="17" y="3"/>
                    <a:pt x="16" y="3"/>
                  </a:cubicBezTo>
                  <a:cubicBezTo>
                    <a:pt x="13" y="2"/>
                    <a:pt x="8" y="1"/>
                    <a:pt x="0" y="0"/>
                  </a:cubicBezTo>
                  <a:cubicBezTo>
                    <a:pt x="1" y="1"/>
                    <a:pt x="1" y="1"/>
                    <a:pt x="1" y="1"/>
                  </a:cubicBezTo>
                  <a:cubicBezTo>
                    <a:pt x="14" y="1"/>
                    <a:pt x="21" y="3"/>
                    <a:pt x="22" y="3"/>
                  </a:cubicBezTo>
                </a:path>
              </a:pathLst>
            </a:custGeom>
            <a:solidFill>
              <a:srgbClr val="7423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149"/>
            <p:cNvSpPr>
              <a:spLocks/>
            </p:cNvSpPr>
            <p:nvPr/>
          </p:nvSpPr>
          <p:spPr bwMode="auto">
            <a:xfrm>
              <a:off x="962" y="2545"/>
              <a:ext cx="319" cy="229"/>
            </a:xfrm>
            <a:custGeom>
              <a:avLst/>
              <a:gdLst/>
              <a:ahLst/>
              <a:cxnLst>
                <a:cxn ang="0">
                  <a:pos x="173" y="62"/>
                </a:cxn>
                <a:cxn ang="0">
                  <a:pos x="127" y="117"/>
                </a:cxn>
                <a:cxn ang="0">
                  <a:pos x="122" y="119"/>
                </a:cxn>
                <a:cxn ang="0">
                  <a:pos x="110" y="122"/>
                </a:cxn>
                <a:cxn ang="0">
                  <a:pos x="106" y="122"/>
                </a:cxn>
                <a:cxn ang="0">
                  <a:pos x="102" y="123"/>
                </a:cxn>
                <a:cxn ang="0">
                  <a:pos x="100" y="123"/>
                </a:cxn>
                <a:cxn ang="0">
                  <a:pos x="98" y="124"/>
                </a:cxn>
                <a:cxn ang="0">
                  <a:pos x="97" y="124"/>
                </a:cxn>
                <a:cxn ang="0">
                  <a:pos x="95" y="124"/>
                </a:cxn>
                <a:cxn ang="0">
                  <a:pos x="94" y="124"/>
                </a:cxn>
                <a:cxn ang="0">
                  <a:pos x="93" y="124"/>
                </a:cxn>
                <a:cxn ang="0">
                  <a:pos x="92" y="124"/>
                </a:cxn>
                <a:cxn ang="0">
                  <a:pos x="91" y="124"/>
                </a:cxn>
                <a:cxn ang="0">
                  <a:pos x="90" y="124"/>
                </a:cxn>
                <a:cxn ang="0">
                  <a:pos x="90" y="124"/>
                </a:cxn>
                <a:cxn ang="0">
                  <a:pos x="89" y="124"/>
                </a:cxn>
                <a:cxn ang="0">
                  <a:pos x="88" y="124"/>
                </a:cxn>
                <a:cxn ang="0">
                  <a:pos x="87" y="124"/>
                </a:cxn>
                <a:cxn ang="0">
                  <a:pos x="87" y="124"/>
                </a:cxn>
                <a:cxn ang="0">
                  <a:pos x="86" y="124"/>
                </a:cxn>
                <a:cxn ang="0">
                  <a:pos x="85" y="124"/>
                </a:cxn>
                <a:cxn ang="0">
                  <a:pos x="84" y="124"/>
                </a:cxn>
                <a:cxn ang="0">
                  <a:pos x="66" y="122"/>
                </a:cxn>
                <a:cxn ang="0">
                  <a:pos x="61" y="121"/>
                </a:cxn>
                <a:cxn ang="0">
                  <a:pos x="52" y="119"/>
                </a:cxn>
                <a:cxn ang="0">
                  <a:pos x="47" y="117"/>
                </a:cxn>
                <a:cxn ang="0">
                  <a:pos x="40" y="114"/>
                </a:cxn>
                <a:cxn ang="0">
                  <a:pos x="35" y="111"/>
                </a:cxn>
                <a:cxn ang="0">
                  <a:pos x="29" y="108"/>
                </a:cxn>
                <a:cxn ang="0">
                  <a:pos x="24" y="105"/>
                </a:cxn>
                <a:cxn ang="0">
                  <a:pos x="20" y="101"/>
                </a:cxn>
                <a:cxn ang="0">
                  <a:pos x="16" y="97"/>
                </a:cxn>
                <a:cxn ang="0">
                  <a:pos x="12" y="93"/>
                </a:cxn>
                <a:cxn ang="0">
                  <a:pos x="9" y="89"/>
                </a:cxn>
                <a:cxn ang="0">
                  <a:pos x="6" y="84"/>
                </a:cxn>
                <a:cxn ang="0">
                  <a:pos x="4" y="80"/>
                </a:cxn>
                <a:cxn ang="0">
                  <a:pos x="2" y="75"/>
                </a:cxn>
                <a:cxn ang="0">
                  <a:pos x="1" y="70"/>
                </a:cxn>
                <a:cxn ang="0">
                  <a:pos x="0" y="61"/>
                </a:cxn>
                <a:cxn ang="0">
                  <a:pos x="0" y="56"/>
                </a:cxn>
                <a:cxn ang="0">
                  <a:pos x="1" y="51"/>
                </a:cxn>
                <a:cxn ang="0">
                  <a:pos x="0" y="54"/>
                </a:cxn>
                <a:cxn ang="0">
                  <a:pos x="121" y="52"/>
                </a:cxn>
                <a:cxn ang="0">
                  <a:pos x="109" y="0"/>
                </a:cxn>
                <a:cxn ang="0">
                  <a:pos x="173" y="62"/>
                </a:cxn>
              </a:cxnLst>
              <a:rect l="0" t="0" r="r" b="b"/>
              <a:pathLst>
                <a:path w="173" h="124">
                  <a:moveTo>
                    <a:pt x="173" y="62"/>
                  </a:moveTo>
                  <a:cubicBezTo>
                    <a:pt x="173" y="86"/>
                    <a:pt x="154" y="107"/>
                    <a:pt x="127" y="117"/>
                  </a:cubicBezTo>
                  <a:cubicBezTo>
                    <a:pt x="125" y="118"/>
                    <a:pt x="123" y="118"/>
                    <a:pt x="122" y="119"/>
                  </a:cubicBezTo>
                  <a:cubicBezTo>
                    <a:pt x="115" y="121"/>
                    <a:pt x="115" y="121"/>
                    <a:pt x="110" y="122"/>
                  </a:cubicBezTo>
                  <a:cubicBezTo>
                    <a:pt x="106" y="122"/>
                    <a:pt x="106" y="122"/>
                    <a:pt x="106" y="122"/>
                  </a:cubicBezTo>
                  <a:cubicBezTo>
                    <a:pt x="105" y="123"/>
                    <a:pt x="104" y="123"/>
                    <a:pt x="102" y="123"/>
                  </a:cubicBezTo>
                  <a:cubicBezTo>
                    <a:pt x="100" y="123"/>
                    <a:pt x="100" y="123"/>
                    <a:pt x="100" y="123"/>
                  </a:cubicBezTo>
                  <a:cubicBezTo>
                    <a:pt x="100" y="123"/>
                    <a:pt x="99" y="123"/>
                    <a:pt x="98" y="124"/>
                  </a:cubicBezTo>
                  <a:cubicBezTo>
                    <a:pt x="97" y="124"/>
                    <a:pt x="97" y="124"/>
                    <a:pt x="97" y="124"/>
                  </a:cubicBezTo>
                  <a:cubicBezTo>
                    <a:pt x="96" y="124"/>
                    <a:pt x="96" y="124"/>
                    <a:pt x="95" y="124"/>
                  </a:cubicBezTo>
                  <a:cubicBezTo>
                    <a:pt x="94" y="124"/>
                    <a:pt x="94" y="124"/>
                    <a:pt x="94" y="124"/>
                  </a:cubicBezTo>
                  <a:cubicBezTo>
                    <a:pt x="94" y="124"/>
                    <a:pt x="93" y="124"/>
                    <a:pt x="93" y="124"/>
                  </a:cubicBezTo>
                  <a:cubicBezTo>
                    <a:pt x="92" y="124"/>
                    <a:pt x="92" y="124"/>
                    <a:pt x="92" y="124"/>
                  </a:cubicBezTo>
                  <a:cubicBezTo>
                    <a:pt x="92" y="124"/>
                    <a:pt x="91" y="124"/>
                    <a:pt x="91" y="124"/>
                  </a:cubicBezTo>
                  <a:cubicBezTo>
                    <a:pt x="90" y="124"/>
                    <a:pt x="90" y="124"/>
                    <a:pt x="90" y="124"/>
                  </a:cubicBezTo>
                  <a:cubicBezTo>
                    <a:pt x="90" y="124"/>
                    <a:pt x="90" y="124"/>
                    <a:pt x="90" y="124"/>
                  </a:cubicBezTo>
                  <a:cubicBezTo>
                    <a:pt x="89" y="124"/>
                    <a:pt x="89" y="124"/>
                    <a:pt x="89" y="124"/>
                  </a:cubicBezTo>
                  <a:cubicBezTo>
                    <a:pt x="88" y="124"/>
                    <a:pt x="88" y="124"/>
                    <a:pt x="88" y="124"/>
                  </a:cubicBezTo>
                  <a:cubicBezTo>
                    <a:pt x="87" y="124"/>
                    <a:pt x="87" y="124"/>
                    <a:pt x="87" y="124"/>
                  </a:cubicBezTo>
                  <a:cubicBezTo>
                    <a:pt x="87" y="124"/>
                    <a:pt x="87" y="124"/>
                    <a:pt x="87" y="124"/>
                  </a:cubicBezTo>
                  <a:cubicBezTo>
                    <a:pt x="86" y="124"/>
                    <a:pt x="86" y="124"/>
                    <a:pt x="86" y="124"/>
                  </a:cubicBezTo>
                  <a:cubicBezTo>
                    <a:pt x="85" y="124"/>
                    <a:pt x="85" y="124"/>
                    <a:pt x="85" y="124"/>
                  </a:cubicBezTo>
                  <a:cubicBezTo>
                    <a:pt x="84" y="124"/>
                    <a:pt x="84" y="124"/>
                    <a:pt x="84" y="124"/>
                  </a:cubicBezTo>
                  <a:cubicBezTo>
                    <a:pt x="78" y="124"/>
                    <a:pt x="72" y="123"/>
                    <a:pt x="66" y="122"/>
                  </a:cubicBezTo>
                  <a:cubicBezTo>
                    <a:pt x="61" y="121"/>
                    <a:pt x="61" y="121"/>
                    <a:pt x="61" y="121"/>
                  </a:cubicBezTo>
                  <a:cubicBezTo>
                    <a:pt x="58" y="121"/>
                    <a:pt x="55" y="120"/>
                    <a:pt x="52" y="119"/>
                  </a:cubicBezTo>
                  <a:cubicBezTo>
                    <a:pt x="47" y="117"/>
                    <a:pt x="47" y="117"/>
                    <a:pt x="47" y="117"/>
                  </a:cubicBezTo>
                  <a:cubicBezTo>
                    <a:pt x="45" y="116"/>
                    <a:pt x="42" y="115"/>
                    <a:pt x="40" y="114"/>
                  </a:cubicBezTo>
                  <a:cubicBezTo>
                    <a:pt x="35" y="111"/>
                    <a:pt x="35" y="111"/>
                    <a:pt x="35" y="111"/>
                  </a:cubicBezTo>
                  <a:cubicBezTo>
                    <a:pt x="33" y="110"/>
                    <a:pt x="31" y="109"/>
                    <a:pt x="29" y="108"/>
                  </a:cubicBezTo>
                  <a:cubicBezTo>
                    <a:pt x="24" y="105"/>
                    <a:pt x="24" y="105"/>
                    <a:pt x="24" y="105"/>
                  </a:cubicBezTo>
                  <a:cubicBezTo>
                    <a:pt x="23" y="104"/>
                    <a:pt x="21" y="102"/>
                    <a:pt x="20" y="101"/>
                  </a:cubicBezTo>
                  <a:cubicBezTo>
                    <a:pt x="16" y="97"/>
                    <a:pt x="16" y="97"/>
                    <a:pt x="16" y="97"/>
                  </a:cubicBezTo>
                  <a:cubicBezTo>
                    <a:pt x="15" y="96"/>
                    <a:pt x="13" y="94"/>
                    <a:pt x="12" y="93"/>
                  </a:cubicBezTo>
                  <a:cubicBezTo>
                    <a:pt x="9" y="89"/>
                    <a:pt x="9" y="89"/>
                    <a:pt x="9" y="89"/>
                  </a:cubicBezTo>
                  <a:cubicBezTo>
                    <a:pt x="8" y="87"/>
                    <a:pt x="7" y="86"/>
                    <a:pt x="6" y="84"/>
                  </a:cubicBezTo>
                  <a:cubicBezTo>
                    <a:pt x="4" y="80"/>
                    <a:pt x="4" y="80"/>
                    <a:pt x="4" y="80"/>
                  </a:cubicBezTo>
                  <a:cubicBezTo>
                    <a:pt x="3" y="78"/>
                    <a:pt x="2" y="76"/>
                    <a:pt x="2" y="75"/>
                  </a:cubicBezTo>
                  <a:cubicBezTo>
                    <a:pt x="1" y="70"/>
                    <a:pt x="1" y="70"/>
                    <a:pt x="1" y="70"/>
                  </a:cubicBezTo>
                  <a:cubicBezTo>
                    <a:pt x="0" y="67"/>
                    <a:pt x="0" y="63"/>
                    <a:pt x="0" y="61"/>
                  </a:cubicBezTo>
                  <a:cubicBezTo>
                    <a:pt x="0" y="56"/>
                    <a:pt x="0" y="56"/>
                    <a:pt x="0" y="56"/>
                  </a:cubicBezTo>
                  <a:cubicBezTo>
                    <a:pt x="1" y="51"/>
                    <a:pt x="1" y="51"/>
                    <a:pt x="1" y="51"/>
                  </a:cubicBezTo>
                  <a:cubicBezTo>
                    <a:pt x="0" y="54"/>
                    <a:pt x="0" y="54"/>
                    <a:pt x="0" y="54"/>
                  </a:cubicBezTo>
                  <a:cubicBezTo>
                    <a:pt x="0" y="94"/>
                    <a:pt x="92" y="80"/>
                    <a:pt x="121" y="52"/>
                  </a:cubicBezTo>
                  <a:cubicBezTo>
                    <a:pt x="149" y="25"/>
                    <a:pt x="127" y="5"/>
                    <a:pt x="109" y="0"/>
                  </a:cubicBezTo>
                  <a:cubicBezTo>
                    <a:pt x="146" y="8"/>
                    <a:pt x="173" y="33"/>
                    <a:pt x="173" y="62"/>
                  </a:cubicBezTo>
                </a:path>
              </a:pathLst>
            </a:custGeom>
            <a:solidFill>
              <a:srgbClr val="7423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50"/>
            <p:cNvSpPr>
              <a:spLocks/>
            </p:cNvSpPr>
            <p:nvPr/>
          </p:nvSpPr>
          <p:spPr bwMode="auto">
            <a:xfrm>
              <a:off x="1141" y="2542"/>
              <a:ext cx="142" cy="219"/>
            </a:xfrm>
            <a:custGeom>
              <a:avLst/>
              <a:gdLst/>
              <a:ahLst/>
              <a:cxnLst>
                <a:cxn ang="0">
                  <a:pos x="16" y="2"/>
                </a:cxn>
                <a:cxn ang="0">
                  <a:pos x="29" y="6"/>
                </a:cxn>
                <a:cxn ang="0">
                  <a:pos x="35" y="8"/>
                </a:cxn>
                <a:cxn ang="0">
                  <a:pos x="41" y="11"/>
                </a:cxn>
                <a:cxn ang="0">
                  <a:pos x="46" y="14"/>
                </a:cxn>
                <a:cxn ang="0">
                  <a:pos x="51" y="18"/>
                </a:cxn>
                <a:cxn ang="0">
                  <a:pos x="56" y="21"/>
                </a:cxn>
                <a:cxn ang="0">
                  <a:pos x="60" y="25"/>
                </a:cxn>
                <a:cxn ang="0">
                  <a:pos x="64" y="29"/>
                </a:cxn>
                <a:cxn ang="0">
                  <a:pos x="67" y="33"/>
                </a:cxn>
                <a:cxn ang="0">
                  <a:pos x="70" y="38"/>
                </a:cxn>
                <a:cxn ang="0">
                  <a:pos x="73" y="43"/>
                </a:cxn>
                <a:cxn ang="0">
                  <a:pos x="75" y="47"/>
                </a:cxn>
                <a:cxn ang="0">
                  <a:pos x="76" y="52"/>
                </a:cxn>
                <a:cxn ang="0">
                  <a:pos x="77" y="57"/>
                </a:cxn>
                <a:cxn ang="0">
                  <a:pos x="77" y="63"/>
                </a:cxn>
                <a:cxn ang="0">
                  <a:pos x="77" y="68"/>
                </a:cxn>
                <a:cxn ang="0">
                  <a:pos x="76" y="73"/>
                </a:cxn>
                <a:cxn ang="0">
                  <a:pos x="75" y="78"/>
                </a:cxn>
                <a:cxn ang="0">
                  <a:pos x="73" y="82"/>
                </a:cxn>
                <a:cxn ang="0">
                  <a:pos x="71" y="87"/>
                </a:cxn>
                <a:cxn ang="0">
                  <a:pos x="68" y="92"/>
                </a:cxn>
                <a:cxn ang="0">
                  <a:pos x="64" y="96"/>
                </a:cxn>
                <a:cxn ang="0">
                  <a:pos x="61" y="100"/>
                </a:cxn>
                <a:cxn ang="0">
                  <a:pos x="56" y="104"/>
                </a:cxn>
                <a:cxn ang="0">
                  <a:pos x="52" y="107"/>
                </a:cxn>
                <a:cxn ang="0">
                  <a:pos x="47" y="111"/>
                </a:cxn>
                <a:cxn ang="0">
                  <a:pos x="42" y="114"/>
                </a:cxn>
                <a:cxn ang="0">
                  <a:pos x="36" y="116"/>
                </a:cxn>
                <a:cxn ang="0">
                  <a:pos x="30" y="119"/>
                </a:cxn>
                <a:cxn ang="0">
                  <a:pos x="76" y="64"/>
                </a:cxn>
                <a:cxn ang="0">
                  <a:pos x="21" y="4"/>
                </a:cxn>
                <a:cxn ang="0">
                  <a:pos x="21" y="4"/>
                </a:cxn>
                <a:cxn ang="0">
                  <a:pos x="0" y="0"/>
                </a:cxn>
                <a:cxn ang="0">
                  <a:pos x="2" y="0"/>
                </a:cxn>
                <a:cxn ang="0">
                  <a:pos x="16" y="2"/>
                </a:cxn>
              </a:cxnLst>
              <a:rect l="0" t="0" r="r" b="b"/>
              <a:pathLst>
                <a:path w="77" h="119">
                  <a:moveTo>
                    <a:pt x="16" y="2"/>
                  </a:moveTo>
                  <a:cubicBezTo>
                    <a:pt x="23" y="4"/>
                    <a:pt x="24" y="4"/>
                    <a:pt x="29" y="6"/>
                  </a:cubicBezTo>
                  <a:cubicBezTo>
                    <a:pt x="35" y="8"/>
                    <a:pt x="35" y="8"/>
                    <a:pt x="35" y="8"/>
                  </a:cubicBezTo>
                  <a:cubicBezTo>
                    <a:pt x="37" y="9"/>
                    <a:pt x="39" y="10"/>
                    <a:pt x="41" y="11"/>
                  </a:cubicBezTo>
                  <a:cubicBezTo>
                    <a:pt x="46" y="14"/>
                    <a:pt x="46" y="14"/>
                    <a:pt x="46" y="14"/>
                  </a:cubicBezTo>
                  <a:cubicBezTo>
                    <a:pt x="48" y="15"/>
                    <a:pt x="50" y="17"/>
                    <a:pt x="51" y="18"/>
                  </a:cubicBezTo>
                  <a:cubicBezTo>
                    <a:pt x="56" y="21"/>
                    <a:pt x="56" y="21"/>
                    <a:pt x="56" y="21"/>
                  </a:cubicBezTo>
                  <a:cubicBezTo>
                    <a:pt x="57" y="22"/>
                    <a:pt x="59" y="24"/>
                    <a:pt x="60" y="25"/>
                  </a:cubicBezTo>
                  <a:cubicBezTo>
                    <a:pt x="64" y="29"/>
                    <a:pt x="64" y="29"/>
                    <a:pt x="64" y="29"/>
                  </a:cubicBezTo>
                  <a:cubicBezTo>
                    <a:pt x="65" y="30"/>
                    <a:pt x="66" y="32"/>
                    <a:pt x="67" y="33"/>
                  </a:cubicBezTo>
                  <a:cubicBezTo>
                    <a:pt x="70" y="38"/>
                    <a:pt x="70" y="38"/>
                    <a:pt x="70" y="38"/>
                  </a:cubicBezTo>
                  <a:cubicBezTo>
                    <a:pt x="71" y="39"/>
                    <a:pt x="72" y="41"/>
                    <a:pt x="73" y="43"/>
                  </a:cubicBezTo>
                  <a:cubicBezTo>
                    <a:pt x="75" y="47"/>
                    <a:pt x="75" y="47"/>
                    <a:pt x="75" y="47"/>
                  </a:cubicBezTo>
                  <a:cubicBezTo>
                    <a:pt x="75" y="49"/>
                    <a:pt x="76" y="51"/>
                    <a:pt x="76" y="52"/>
                  </a:cubicBezTo>
                  <a:cubicBezTo>
                    <a:pt x="77" y="57"/>
                    <a:pt x="77" y="57"/>
                    <a:pt x="77" y="57"/>
                  </a:cubicBezTo>
                  <a:cubicBezTo>
                    <a:pt x="77" y="59"/>
                    <a:pt x="77" y="61"/>
                    <a:pt x="77" y="63"/>
                  </a:cubicBezTo>
                  <a:cubicBezTo>
                    <a:pt x="77" y="68"/>
                    <a:pt x="77" y="68"/>
                    <a:pt x="77" y="68"/>
                  </a:cubicBezTo>
                  <a:cubicBezTo>
                    <a:pt x="76" y="73"/>
                    <a:pt x="76" y="73"/>
                    <a:pt x="76" y="73"/>
                  </a:cubicBezTo>
                  <a:cubicBezTo>
                    <a:pt x="75" y="78"/>
                    <a:pt x="75" y="78"/>
                    <a:pt x="75" y="78"/>
                  </a:cubicBezTo>
                  <a:cubicBezTo>
                    <a:pt x="74" y="79"/>
                    <a:pt x="74" y="81"/>
                    <a:pt x="73" y="82"/>
                  </a:cubicBezTo>
                  <a:cubicBezTo>
                    <a:pt x="71" y="87"/>
                    <a:pt x="71" y="87"/>
                    <a:pt x="71" y="87"/>
                  </a:cubicBezTo>
                  <a:cubicBezTo>
                    <a:pt x="70" y="88"/>
                    <a:pt x="69" y="90"/>
                    <a:pt x="68" y="92"/>
                  </a:cubicBezTo>
                  <a:cubicBezTo>
                    <a:pt x="64" y="96"/>
                    <a:pt x="64" y="96"/>
                    <a:pt x="64" y="96"/>
                  </a:cubicBezTo>
                  <a:cubicBezTo>
                    <a:pt x="63" y="97"/>
                    <a:pt x="62" y="99"/>
                    <a:pt x="61" y="100"/>
                  </a:cubicBezTo>
                  <a:cubicBezTo>
                    <a:pt x="56" y="104"/>
                    <a:pt x="56" y="104"/>
                    <a:pt x="56" y="104"/>
                  </a:cubicBezTo>
                  <a:cubicBezTo>
                    <a:pt x="55" y="105"/>
                    <a:pt x="53" y="106"/>
                    <a:pt x="52" y="107"/>
                  </a:cubicBezTo>
                  <a:cubicBezTo>
                    <a:pt x="47" y="111"/>
                    <a:pt x="47" y="111"/>
                    <a:pt x="47" y="111"/>
                  </a:cubicBezTo>
                  <a:cubicBezTo>
                    <a:pt x="45" y="112"/>
                    <a:pt x="43" y="113"/>
                    <a:pt x="42" y="114"/>
                  </a:cubicBezTo>
                  <a:cubicBezTo>
                    <a:pt x="36" y="116"/>
                    <a:pt x="36" y="116"/>
                    <a:pt x="36" y="116"/>
                  </a:cubicBezTo>
                  <a:cubicBezTo>
                    <a:pt x="34" y="117"/>
                    <a:pt x="32" y="118"/>
                    <a:pt x="30" y="119"/>
                  </a:cubicBezTo>
                  <a:cubicBezTo>
                    <a:pt x="57" y="109"/>
                    <a:pt x="76" y="88"/>
                    <a:pt x="76" y="64"/>
                  </a:cubicBezTo>
                  <a:cubicBezTo>
                    <a:pt x="76" y="37"/>
                    <a:pt x="53" y="14"/>
                    <a:pt x="21" y="4"/>
                  </a:cubicBezTo>
                  <a:cubicBezTo>
                    <a:pt x="21" y="4"/>
                    <a:pt x="21" y="4"/>
                    <a:pt x="21" y="4"/>
                  </a:cubicBezTo>
                  <a:cubicBezTo>
                    <a:pt x="12" y="1"/>
                    <a:pt x="3" y="0"/>
                    <a:pt x="0" y="0"/>
                  </a:cubicBezTo>
                  <a:cubicBezTo>
                    <a:pt x="2" y="0"/>
                    <a:pt x="2" y="0"/>
                    <a:pt x="2" y="0"/>
                  </a:cubicBezTo>
                  <a:cubicBezTo>
                    <a:pt x="10" y="1"/>
                    <a:pt x="14" y="2"/>
                    <a:pt x="16" y="2"/>
                  </a:cubicBezTo>
                </a:path>
              </a:pathLst>
            </a:custGeom>
            <a:solidFill>
              <a:srgbClr val="6C2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151"/>
            <p:cNvSpPr>
              <a:spLocks/>
            </p:cNvSpPr>
            <p:nvPr/>
          </p:nvSpPr>
          <p:spPr bwMode="auto">
            <a:xfrm>
              <a:off x="962" y="2549"/>
              <a:ext cx="319" cy="225"/>
            </a:xfrm>
            <a:custGeom>
              <a:avLst/>
              <a:gdLst/>
              <a:ahLst/>
              <a:cxnLst>
                <a:cxn ang="0">
                  <a:pos x="173" y="60"/>
                </a:cxn>
                <a:cxn ang="0">
                  <a:pos x="127" y="115"/>
                </a:cxn>
                <a:cxn ang="0">
                  <a:pos x="122" y="117"/>
                </a:cxn>
                <a:cxn ang="0">
                  <a:pos x="110" y="120"/>
                </a:cxn>
                <a:cxn ang="0">
                  <a:pos x="106" y="120"/>
                </a:cxn>
                <a:cxn ang="0">
                  <a:pos x="102" y="121"/>
                </a:cxn>
                <a:cxn ang="0">
                  <a:pos x="100" y="121"/>
                </a:cxn>
                <a:cxn ang="0">
                  <a:pos x="98" y="122"/>
                </a:cxn>
                <a:cxn ang="0">
                  <a:pos x="97" y="122"/>
                </a:cxn>
                <a:cxn ang="0">
                  <a:pos x="95" y="122"/>
                </a:cxn>
                <a:cxn ang="0">
                  <a:pos x="94" y="122"/>
                </a:cxn>
                <a:cxn ang="0">
                  <a:pos x="93" y="122"/>
                </a:cxn>
                <a:cxn ang="0">
                  <a:pos x="92" y="122"/>
                </a:cxn>
                <a:cxn ang="0">
                  <a:pos x="91" y="122"/>
                </a:cxn>
                <a:cxn ang="0">
                  <a:pos x="90" y="122"/>
                </a:cxn>
                <a:cxn ang="0">
                  <a:pos x="90" y="122"/>
                </a:cxn>
                <a:cxn ang="0">
                  <a:pos x="89" y="122"/>
                </a:cxn>
                <a:cxn ang="0">
                  <a:pos x="88" y="122"/>
                </a:cxn>
                <a:cxn ang="0">
                  <a:pos x="87" y="122"/>
                </a:cxn>
                <a:cxn ang="0">
                  <a:pos x="87" y="122"/>
                </a:cxn>
                <a:cxn ang="0">
                  <a:pos x="86" y="122"/>
                </a:cxn>
                <a:cxn ang="0">
                  <a:pos x="85" y="122"/>
                </a:cxn>
                <a:cxn ang="0">
                  <a:pos x="84" y="122"/>
                </a:cxn>
                <a:cxn ang="0">
                  <a:pos x="66" y="120"/>
                </a:cxn>
                <a:cxn ang="0">
                  <a:pos x="61" y="119"/>
                </a:cxn>
                <a:cxn ang="0">
                  <a:pos x="52" y="117"/>
                </a:cxn>
                <a:cxn ang="0">
                  <a:pos x="47" y="115"/>
                </a:cxn>
                <a:cxn ang="0">
                  <a:pos x="40" y="112"/>
                </a:cxn>
                <a:cxn ang="0">
                  <a:pos x="35" y="109"/>
                </a:cxn>
                <a:cxn ang="0">
                  <a:pos x="29" y="106"/>
                </a:cxn>
                <a:cxn ang="0">
                  <a:pos x="24" y="103"/>
                </a:cxn>
                <a:cxn ang="0">
                  <a:pos x="20" y="99"/>
                </a:cxn>
                <a:cxn ang="0">
                  <a:pos x="16" y="95"/>
                </a:cxn>
                <a:cxn ang="0">
                  <a:pos x="12" y="91"/>
                </a:cxn>
                <a:cxn ang="0">
                  <a:pos x="9" y="87"/>
                </a:cxn>
                <a:cxn ang="0">
                  <a:pos x="6" y="82"/>
                </a:cxn>
                <a:cxn ang="0">
                  <a:pos x="4" y="78"/>
                </a:cxn>
                <a:cxn ang="0">
                  <a:pos x="2" y="73"/>
                </a:cxn>
                <a:cxn ang="0">
                  <a:pos x="1" y="68"/>
                </a:cxn>
                <a:cxn ang="0">
                  <a:pos x="0" y="59"/>
                </a:cxn>
                <a:cxn ang="0">
                  <a:pos x="0" y="54"/>
                </a:cxn>
                <a:cxn ang="0">
                  <a:pos x="0" y="53"/>
                </a:cxn>
                <a:cxn ang="0">
                  <a:pos x="0" y="55"/>
                </a:cxn>
                <a:cxn ang="0">
                  <a:pos x="126" y="50"/>
                </a:cxn>
                <a:cxn ang="0">
                  <a:pos x="118" y="0"/>
                </a:cxn>
                <a:cxn ang="0">
                  <a:pos x="173" y="60"/>
                </a:cxn>
              </a:cxnLst>
              <a:rect l="0" t="0" r="r" b="b"/>
              <a:pathLst>
                <a:path w="173" h="122">
                  <a:moveTo>
                    <a:pt x="173" y="60"/>
                  </a:moveTo>
                  <a:cubicBezTo>
                    <a:pt x="173" y="84"/>
                    <a:pt x="154" y="105"/>
                    <a:pt x="127" y="115"/>
                  </a:cubicBezTo>
                  <a:cubicBezTo>
                    <a:pt x="125" y="116"/>
                    <a:pt x="123" y="116"/>
                    <a:pt x="122" y="117"/>
                  </a:cubicBezTo>
                  <a:cubicBezTo>
                    <a:pt x="115" y="119"/>
                    <a:pt x="115" y="119"/>
                    <a:pt x="110" y="120"/>
                  </a:cubicBezTo>
                  <a:cubicBezTo>
                    <a:pt x="106" y="120"/>
                    <a:pt x="106" y="120"/>
                    <a:pt x="106" y="120"/>
                  </a:cubicBezTo>
                  <a:cubicBezTo>
                    <a:pt x="105" y="121"/>
                    <a:pt x="104" y="121"/>
                    <a:pt x="102" y="121"/>
                  </a:cubicBezTo>
                  <a:cubicBezTo>
                    <a:pt x="100" y="121"/>
                    <a:pt x="100" y="121"/>
                    <a:pt x="100" y="121"/>
                  </a:cubicBezTo>
                  <a:cubicBezTo>
                    <a:pt x="100" y="121"/>
                    <a:pt x="99" y="121"/>
                    <a:pt x="98" y="122"/>
                  </a:cubicBezTo>
                  <a:cubicBezTo>
                    <a:pt x="97" y="122"/>
                    <a:pt x="97" y="122"/>
                    <a:pt x="97" y="122"/>
                  </a:cubicBezTo>
                  <a:cubicBezTo>
                    <a:pt x="96" y="122"/>
                    <a:pt x="96" y="122"/>
                    <a:pt x="95" y="122"/>
                  </a:cubicBezTo>
                  <a:cubicBezTo>
                    <a:pt x="94" y="122"/>
                    <a:pt x="94" y="122"/>
                    <a:pt x="94" y="122"/>
                  </a:cubicBezTo>
                  <a:cubicBezTo>
                    <a:pt x="94" y="122"/>
                    <a:pt x="93" y="122"/>
                    <a:pt x="93" y="122"/>
                  </a:cubicBezTo>
                  <a:cubicBezTo>
                    <a:pt x="92" y="122"/>
                    <a:pt x="92" y="122"/>
                    <a:pt x="92" y="122"/>
                  </a:cubicBezTo>
                  <a:cubicBezTo>
                    <a:pt x="92" y="122"/>
                    <a:pt x="91" y="122"/>
                    <a:pt x="91" y="122"/>
                  </a:cubicBezTo>
                  <a:cubicBezTo>
                    <a:pt x="90" y="122"/>
                    <a:pt x="90" y="122"/>
                    <a:pt x="90" y="122"/>
                  </a:cubicBezTo>
                  <a:cubicBezTo>
                    <a:pt x="90" y="122"/>
                    <a:pt x="90" y="122"/>
                    <a:pt x="90" y="122"/>
                  </a:cubicBezTo>
                  <a:cubicBezTo>
                    <a:pt x="89" y="122"/>
                    <a:pt x="89" y="122"/>
                    <a:pt x="89" y="122"/>
                  </a:cubicBezTo>
                  <a:cubicBezTo>
                    <a:pt x="88" y="122"/>
                    <a:pt x="88" y="122"/>
                    <a:pt x="88" y="122"/>
                  </a:cubicBezTo>
                  <a:cubicBezTo>
                    <a:pt x="87" y="122"/>
                    <a:pt x="87" y="122"/>
                    <a:pt x="87" y="122"/>
                  </a:cubicBezTo>
                  <a:cubicBezTo>
                    <a:pt x="87" y="122"/>
                    <a:pt x="87" y="122"/>
                    <a:pt x="87" y="122"/>
                  </a:cubicBezTo>
                  <a:cubicBezTo>
                    <a:pt x="86" y="122"/>
                    <a:pt x="86" y="122"/>
                    <a:pt x="86" y="122"/>
                  </a:cubicBezTo>
                  <a:cubicBezTo>
                    <a:pt x="85" y="122"/>
                    <a:pt x="85" y="122"/>
                    <a:pt x="85" y="122"/>
                  </a:cubicBezTo>
                  <a:cubicBezTo>
                    <a:pt x="84" y="122"/>
                    <a:pt x="84" y="122"/>
                    <a:pt x="84" y="122"/>
                  </a:cubicBezTo>
                  <a:cubicBezTo>
                    <a:pt x="78" y="122"/>
                    <a:pt x="72" y="121"/>
                    <a:pt x="66" y="120"/>
                  </a:cubicBezTo>
                  <a:cubicBezTo>
                    <a:pt x="61" y="119"/>
                    <a:pt x="61" y="119"/>
                    <a:pt x="61" y="119"/>
                  </a:cubicBezTo>
                  <a:cubicBezTo>
                    <a:pt x="58" y="119"/>
                    <a:pt x="55" y="118"/>
                    <a:pt x="52" y="117"/>
                  </a:cubicBezTo>
                  <a:cubicBezTo>
                    <a:pt x="47" y="115"/>
                    <a:pt x="47" y="115"/>
                    <a:pt x="47" y="115"/>
                  </a:cubicBezTo>
                  <a:cubicBezTo>
                    <a:pt x="45" y="114"/>
                    <a:pt x="42" y="113"/>
                    <a:pt x="40" y="112"/>
                  </a:cubicBezTo>
                  <a:cubicBezTo>
                    <a:pt x="35" y="109"/>
                    <a:pt x="35" y="109"/>
                    <a:pt x="35" y="109"/>
                  </a:cubicBezTo>
                  <a:cubicBezTo>
                    <a:pt x="33" y="108"/>
                    <a:pt x="31" y="107"/>
                    <a:pt x="29" y="106"/>
                  </a:cubicBezTo>
                  <a:cubicBezTo>
                    <a:pt x="24" y="103"/>
                    <a:pt x="24" y="103"/>
                    <a:pt x="24" y="103"/>
                  </a:cubicBezTo>
                  <a:cubicBezTo>
                    <a:pt x="23" y="102"/>
                    <a:pt x="21" y="100"/>
                    <a:pt x="20" y="99"/>
                  </a:cubicBezTo>
                  <a:cubicBezTo>
                    <a:pt x="16" y="95"/>
                    <a:pt x="16" y="95"/>
                    <a:pt x="16" y="95"/>
                  </a:cubicBezTo>
                  <a:cubicBezTo>
                    <a:pt x="15" y="94"/>
                    <a:pt x="13" y="92"/>
                    <a:pt x="12" y="91"/>
                  </a:cubicBezTo>
                  <a:cubicBezTo>
                    <a:pt x="9" y="87"/>
                    <a:pt x="9" y="87"/>
                    <a:pt x="9" y="87"/>
                  </a:cubicBezTo>
                  <a:cubicBezTo>
                    <a:pt x="8" y="85"/>
                    <a:pt x="7" y="84"/>
                    <a:pt x="6" y="82"/>
                  </a:cubicBezTo>
                  <a:cubicBezTo>
                    <a:pt x="4" y="78"/>
                    <a:pt x="4" y="78"/>
                    <a:pt x="4" y="78"/>
                  </a:cubicBezTo>
                  <a:cubicBezTo>
                    <a:pt x="3" y="76"/>
                    <a:pt x="2" y="74"/>
                    <a:pt x="2" y="73"/>
                  </a:cubicBezTo>
                  <a:cubicBezTo>
                    <a:pt x="1" y="68"/>
                    <a:pt x="1" y="68"/>
                    <a:pt x="1" y="68"/>
                  </a:cubicBezTo>
                  <a:cubicBezTo>
                    <a:pt x="0" y="65"/>
                    <a:pt x="0" y="61"/>
                    <a:pt x="0" y="59"/>
                  </a:cubicBezTo>
                  <a:cubicBezTo>
                    <a:pt x="0" y="54"/>
                    <a:pt x="0" y="54"/>
                    <a:pt x="0" y="54"/>
                  </a:cubicBezTo>
                  <a:cubicBezTo>
                    <a:pt x="0" y="53"/>
                    <a:pt x="0" y="53"/>
                    <a:pt x="0" y="53"/>
                  </a:cubicBezTo>
                  <a:cubicBezTo>
                    <a:pt x="0" y="55"/>
                    <a:pt x="0" y="55"/>
                    <a:pt x="0" y="55"/>
                  </a:cubicBezTo>
                  <a:cubicBezTo>
                    <a:pt x="2" y="95"/>
                    <a:pt x="98" y="79"/>
                    <a:pt x="126" y="50"/>
                  </a:cubicBezTo>
                  <a:cubicBezTo>
                    <a:pt x="150" y="25"/>
                    <a:pt x="134" y="7"/>
                    <a:pt x="118" y="0"/>
                  </a:cubicBezTo>
                  <a:cubicBezTo>
                    <a:pt x="150" y="10"/>
                    <a:pt x="173" y="33"/>
                    <a:pt x="173" y="60"/>
                  </a:cubicBezTo>
                </a:path>
              </a:pathLst>
            </a:custGeom>
            <a:solidFill>
              <a:srgbClr val="6C2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152"/>
            <p:cNvSpPr>
              <a:spLocks/>
            </p:cNvSpPr>
            <p:nvPr/>
          </p:nvSpPr>
          <p:spPr bwMode="auto">
            <a:xfrm>
              <a:off x="1163" y="2545"/>
              <a:ext cx="120" cy="216"/>
            </a:xfrm>
            <a:custGeom>
              <a:avLst/>
              <a:gdLst/>
              <a:ahLst/>
              <a:cxnLst>
                <a:cxn ang="0">
                  <a:pos x="4" y="0"/>
                </a:cxn>
                <a:cxn ang="0">
                  <a:pos x="17" y="4"/>
                </a:cxn>
                <a:cxn ang="0">
                  <a:pos x="23" y="6"/>
                </a:cxn>
                <a:cxn ang="0">
                  <a:pos x="29" y="9"/>
                </a:cxn>
                <a:cxn ang="0">
                  <a:pos x="34" y="12"/>
                </a:cxn>
                <a:cxn ang="0">
                  <a:pos x="39" y="16"/>
                </a:cxn>
                <a:cxn ang="0">
                  <a:pos x="44" y="19"/>
                </a:cxn>
                <a:cxn ang="0">
                  <a:pos x="48" y="23"/>
                </a:cxn>
                <a:cxn ang="0">
                  <a:pos x="52" y="27"/>
                </a:cxn>
                <a:cxn ang="0">
                  <a:pos x="55" y="31"/>
                </a:cxn>
                <a:cxn ang="0">
                  <a:pos x="58" y="36"/>
                </a:cxn>
                <a:cxn ang="0">
                  <a:pos x="61" y="41"/>
                </a:cxn>
                <a:cxn ang="0">
                  <a:pos x="63" y="45"/>
                </a:cxn>
                <a:cxn ang="0">
                  <a:pos x="64" y="50"/>
                </a:cxn>
                <a:cxn ang="0">
                  <a:pos x="65" y="55"/>
                </a:cxn>
                <a:cxn ang="0">
                  <a:pos x="65" y="61"/>
                </a:cxn>
                <a:cxn ang="0">
                  <a:pos x="65" y="66"/>
                </a:cxn>
                <a:cxn ang="0">
                  <a:pos x="64" y="71"/>
                </a:cxn>
                <a:cxn ang="0">
                  <a:pos x="63" y="76"/>
                </a:cxn>
                <a:cxn ang="0">
                  <a:pos x="61" y="80"/>
                </a:cxn>
                <a:cxn ang="0">
                  <a:pos x="59" y="85"/>
                </a:cxn>
                <a:cxn ang="0">
                  <a:pos x="56" y="90"/>
                </a:cxn>
                <a:cxn ang="0">
                  <a:pos x="52" y="94"/>
                </a:cxn>
                <a:cxn ang="0">
                  <a:pos x="49" y="98"/>
                </a:cxn>
                <a:cxn ang="0">
                  <a:pos x="44" y="102"/>
                </a:cxn>
                <a:cxn ang="0">
                  <a:pos x="40" y="105"/>
                </a:cxn>
                <a:cxn ang="0">
                  <a:pos x="35" y="109"/>
                </a:cxn>
                <a:cxn ang="0">
                  <a:pos x="30" y="112"/>
                </a:cxn>
                <a:cxn ang="0">
                  <a:pos x="24" y="114"/>
                </a:cxn>
                <a:cxn ang="0">
                  <a:pos x="18" y="117"/>
                </a:cxn>
                <a:cxn ang="0">
                  <a:pos x="64" y="62"/>
                </a:cxn>
                <a:cxn ang="0">
                  <a:pos x="17" y="5"/>
                </a:cxn>
                <a:cxn ang="0">
                  <a:pos x="16" y="5"/>
                </a:cxn>
                <a:cxn ang="0">
                  <a:pos x="0" y="0"/>
                </a:cxn>
                <a:cxn ang="0">
                  <a:pos x="2" y="0"/>
                </a:cxn>
                <a:cxn ang="0">
                  <a:pos x="4" y="0"/>
                </a:cxn>
              </a:cxnLst>
              <a:rect l="0" t="0" r="r" b="b"/>
              <a:pathLst>
                <a:path w="65" h="117">
                  <a:moveTo>
                    <a:pt x="4" y="0"/>
                  </a:moveTo>
                  <a:cubicBezTo>
                    <a:pt x="11" y="2"/>
                    <a:pt x="12" y="2"/>
                    <a:pt x="17" y="4"/>
                  </a:cubicBezTo>
                  <a:cubicBezTo>
                    <a:pt x="23" y="6"/>
                    <a:pt x="23" y="6"/>
                    <a:pt x="23" y="6"/>
                  </a:cubicBezTo>
                  <a:cubicBezTo>
                    <a:pt x="25" y="7"/>
                    <a:pt x="27" y="8"/>
                    <a:pt x="29" y="9"/>
                  </a:cubicBezTo>
                  <a:cubicBezTo>
                    <a:pt x="34" y="12"/>
                    <a:pt x="34" y="12"/>
                    <a:pt x="34" y="12"/>
                  </a:cubicBezTo>
                  <a:cubicBezTo>
                    <a:pt x="36" y="13"/>
                    <a:pt x="38" y="15"/>
                    <a:pt x="39" y="16"/>
                  </a:cubicBezTo>
                  <a:cubicBezTo>
                    <a:pt x="44" y="19"/>
                    <a:pt x="44" y="19"/>
                    <a:pt x="44" y="19"/>
                  </a:cubicBezTo>
                  <a:cubicBezTo>
                    <a:pt x="45" y="20"/>
                    <a:pt x="47" y="22"/>
                    <a:pt x="48" y="23"/>
                  </a:cubicBezTo>
                  <a:cubicBezTo>
                    <a:pt x="52" y="27"/>
                    <a:pt x="52" y="27"/>
                    <a:pt x="52" y="27"/>
                  </a:cubicBezTo>
                  <a:cubicBezTo>
                    <a:pt x="53" y="28"/>
                    <a:pt x="54" y="30"/>
                    <a:pt x="55" y="31"/>
                  </a:cubicBezTo>
                  <a:cubicBezTo>
                    <a:pt x="58" y="36"/>
                    <a:pt x="58" y="36"/>
                    <a:pt x="58" y="36"/>
                  </a:cubicBezTo>
                  <a:cubicBezTo>
                    <a:pt x="59" y="37"/>
                    <a:pt x="60" y="39"/>
                    <a:pt x="61" y="41"/>
                  </a:cubicBezTo>
                  <a:cubicBezTo>
                    <a:pt x="63" y="45"/>
                    <a:pt x="63" y="45"/>
                    <a:pt x="63" y="45"/>
                  </a:cubicBezTo>
                  <a:cubicBezTo>
                    <a:pt x="63" y="47"/>
                    <a:pt x="64" y="49"/>
                    <a:pt x="64" y="50"/>
                  </a:cubicBezTo>
                  <a:cubicBezTo>
                    <a:pt x="65" y="55"/>
                    <a:pt x="65" y="55"/>
                    <a:pt x="65" y="55"/>
                  </a:cubicBezTo>
                  <a:cubicBezTo>
                    <a:pt x="65" y="57"/>
                    <a:pt x="65" y="59"/>
                    <a:pt x="65" y="61"/>
                  </a:cubicBezTo>
                  <a:cubicBezTo>
                    <a:pt x="65" y="66"/>
                    <a:pt x="65" y="66"/>
                    <a:pt x="65" y="66"/>
                  </a:cubicBezTo>
                  <a:cubicBezTo>
                    <a:pt x="64" y="71"/>
                    <a:pt x="64" y="71"/>
                    <a:pt x="64" y="71"/>
                  </a:cubicBezTo>
                  <a:cubicBezTo>
                    <a:pt x="63" y="76"/>
                    <a:pt x="63" y="76"/>
                    <a:pt x="63" y="76"/>
                  </a:cubicBezTo>
                  <a:cubicBezTo>
                    <a:pt x="62" y="77"/>
                    <a:pt x="62" y="79"/>
                    <a:pt x="61" y="80"/>
                  </a:cubicBezTo>
                  <a:cubicBezTo>
                    <a:pt x="59" y="85"/>
                    <a:pt x="59" y="85"/>
                    <a:pt x="59" y="85"/>
                  </a:cubicBezTo>
                  <a:cubicBezTo>
                    <a:pt x="58" y="86"/>
                    <a:pt x="57" y="88"/>
                    <a:pt x="56" y="90"/>
                  </a:cubicBezTo>
                  <a:cubicBezTo>
                    <a:pt x="52" y="94"/>
                    <a:pt x="52" y="94"/>
                    <a:pt x="52" y="94"/>
                  </a:cubicBezTo>
                  <a:cubicBezTo>
                    <a:pt x="51" y="95"/>
                    <a:pt x="50" y="97"/>
                    <a:pt x="49" y="98"/>
                  </a:cubicBezTo>
                  <a:cubicBezTo>
                    <a:pt x="44" y="102"/>
                    <a:pt x="44" y="102"/>
                    <a:pt x="44" y="102"/>
                  </a:cubicBezTo>
                  <a:cubicBezTo>
                    <a:pt x="43" y="103"/>
                    <a:pt x="41" y="104"/>
                    <a:pt x="40" y="105"/>
                  </a:cubicBezTo>
                  <a:cubicBezTo>
                    <a:pt x="35" y="109"/>
                    <a:pt x="35" y="109"/>
                    <a:pt x="35" y="109"/>
                  </a:cubicBezTo>
                  <a:cubicBezTo>
                    <a:pt x="33" y="110"/>
                    <a:pt x="31" y="111"/>
                    <a:pt x="30" y="112"/>
                  </a:cubicBezTo>
                  <a:cubicBezTo>
                    <a:pt x="24" y="114"/>
                    <a:pt x="24" y="114"/>
                    <a:pt x="24" y="114"/>
                  </a:cubicBezTo>
                  <a:cubicBezTo>
                    <a:pt x="22" y="115"/>
                    <a:pt x="20" y="116"/>
                    <a:pt x="18" y="117"/>
                  </a:cubicBezTo>
                  <a:cubicBezTo>
                    <a:pt x="45" y="107"/>
                    <a:pt x="64" y="86"/>
                    <a:pt x="64" y="62"/>
                  </a:cubicBezTo>
                  <a:cubicBezTo>
                    <a:pt x="64" y="37"/>
                    <a:pt x="45" y="16"/>
                    <a:pt x="17" y="5"/>
                  </a:cubicBezTo>
                  <a:cubicBezTo>
                    <a:pt x="17" y="5"/>
                    <a:pt x="16" y="5"/>
                    <a:pt x="16" y="5"/>
                  </a:cubicBezTo>
                  <a:cubicBezTo>
                    <a:pt x="14" y="3"/>
                    <a:pt x="9" y="1"/>
                    <a:pt x="0" y="0"/>
                  </a:cubicBezTo>
                  <a:cubicBezTo>
                    <a:pt x="2" y="0"/>
                    <a:pt x="2" y="0"/>
                    <a:pt x="2" y="0"/>
                  </a:cubicBezTo>
                  <a:cubicBezTo>
                    <a:pt x="3" y="0"/>
                    <a:pt x="4" y="0"/>
                    <a:pt x="4" y="0"/>
                  </a:cubicBezTo>
                </a:path>
              </a:pathLst>
            </a:custGeom>
            <a:solidFill>
              <a:srgbClr val="641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p:nvSpPr>
          <p:spPr bwMode="auto">
            <a:xfrm>
              <a:off x="962" y="2555"/>
              <a:ext cx="319" cy="219"/>
            </a:xfrm>
            <a:custGeom>
              <a:avLst/>
              <a:gdLst/>
              <a:ahLst/>
              <a:cxnLst>
                <a:cxn ang="0">
                  <a:pos x="173" y="57"/>
                </a:cxn>
                <a:cxn ang="0">
                  <a:pos x="127" y="112"/>
                </a:cxn>
                <a:cxn ang="0">
                  <a:pos x="122" y="114"/>
                </a:cxn>
                <a:cxn ang="0">
                  <a:pos x="110" y="117"/>
                </a:cxn>
                <a:cxn ang="0">
                  <a:pos x="106" y="117"/>
                </a:cxn>
                <a:cxn ang="0">
                  <a:pos x="102" y="118"/>
                </a:cxn>
                <a:cxn ang="0">
                  <a:pos x="100" y="118"/>
                </a:cxn>
                <a:cxn ang="0">
                  <a:pos x="98" y="119"/>
                </a:cxn>
                <a:cxn ang="0">
                  <a:pos x="97" y="119"/>
                </a:cxn>
                <a:cxn ang="0">
                  <a:pos x="95" y="119"/>
                </a:cxn>
                <a:cxn ang="0">
                  <a:pos x="94" y="119"/>
                </a:cxn>
                <a:cxn ang="0">
                  <a:pos x="93" y="119"/>
                </a:cxn>
                <a:cxn ang="0">
                  <a:pos x="92" y="119"/>
                </a:cxn>
                <a:cxn ang="0">
                  <a:pos x="91" y="119"/>
                </a:cxn>
                <a:cxn ang="0">
                  <a:pos x="90" y="119"/>
                </a:cxn>
                <a:cxn ang="0">
                  <a:pos x="90" y="119"/>
                </a:cxn>
                <a:cxn ang="0">
                  <a:pos x="89" y="119"/>
                </a:cxn>
                <a:cxn ang="0">
                  <a:pos x="88" y="119"/>
                </a:cxn>
                <a:cxn ang="0">
                  <a:pos x="87" y="119"/>
                </a:cxn>
                <a:cxn ang="0">
                  <a:pos x="87" y="119"/>
                </a:cxn>
                <a:cxn ang="0">
                  <a:pos x="86" y="119"/>
                </a:cxn>
                <a:cxn ang="0">
                  <a:pos x="85" y="119"/>
                </a:cxn>
                <a:cxn ang="0">
                  <a:pos x="84" y="119"/>
                </a:cxn>
                <a:cxn ang="0">
                  <a:pos x="66" y="117"/>
                </a:cxn>
                <a:cxn ang="0">
                  <a:pos x="61" y="116"/>
                </a:cxn>
                <a:cxn ang="0">
                  <a:pos x="52" y="114"/>
                </a:cxn>
                <a:cxn ang="0">
                  <a:pos x="47" y="112"/>
                </a:cxn>
                <a:cxn ang="0">
                  <a:pos x="40" y="109"/>
                </a:cxn>
                <a:cxn ang="0">
                  <a:pos x="35" y="106"/>
                </a:cxn>
                <a:cxn ang="0">
                  <a:pos x="29" y="103"/>
                </a:cxn>
                <a:cxn ang="0">
                  <a:pos x="24" y="100"/>
                </a:cxn>
                <a:cxn ang="0">
                  <a:pos x="20" y="96"/>
                </a:cxn>
                <a:cxn ang="0">
                  <a:pos x="16" y="92"/>
                </a:cxn>
                <a:cxn ang="0">
                  <a:pos x="12" y="88"/>
                </a:cxn>
                <a:cxn ang="0">
                  <a:pos x="9" y="84"/>
                </a:cxn>
                <a:cxn ang="0">
                  <a:pos x="6" y="79"/>
                </a:cxn>
                <a:cxn ang="0">
                  <a:pos x="4" y="75"/>
                </a:cxn>
                <a:cxn ang="0">
                  <a:pos x="2" y="70"/>
                </a:cxn>
                <a:cxn ang="0">
                  <a:pos x="1" y="65"/>
                </a:cxn>
                <a:cxn ang="0">
                  <a:pos x="0" y="56"/>
                </a:cxn>
                <a:cxn ang="0">
                  <a:pos x="0" y="54"/>
                </a:cxn>
                <a:cxn ang="0">
                  <a:pos x="0" y="55"/>
                </a:cxn>
                <a:cxn ang="0">
                  <a:pos x="134" y="42"/>
                </a:cxn>
                <a:cxn ang="0">
                  <a:pos x="126" y="0"/>
                </a:cxn>
                <a:cxn ang="0">
                  <a:pos x="173" y="57"/>
                </a:cxn>
              </a:cxnLst>
              <a:rect l="0" t="0" r="r" b="b"/>
              <a:pathLst>
                <a:path w="173" h="119">
                  <a:moveTo>
                    <a:pt x="173" y="57"/>
                  </a:moveTo>
                  <a:cubicBezTo>
                    <a:pt x="173" y="81"/>
                    <a:pt x="154" y="102"/>
                    <a:pt x="127" y="112"/>
                  </a:cubicBezTo>
                  <a:cubicBezTo>
                    <a:pt x="125" y="113"/>
                    <a:pt x="123" y="113"/>
                    <a:pt x="122" y="114"/>
                  </a:cubicBezTo>
                  <a:cubicBezTo>
                    <a:pt x="115" y="116"/>
                    <a:pt x="115" y="116"/>
                    <a:pt x="110" y="117"/>
                  </a:cubicBezTo>
                  <a:cubicBezTo>
                    <a:pt x="106" y="117"/>
                    <a:pt x="106" y="117"/>
                    <a:pt x="106" y="117"/>
                  </a:cubicBezTo>
                  <a:cubicBezTo>
                    <a:pt x="105" y="118"/>
                    <a:pt x="104" y="118"/>
                    <a:pt x="102" y="118"/>
                  </a:cubicBezTo>
                  <a:cubicBezTo>
                    <a:pt x="100" y="118"/>
                    <a:pt x="100" y="118"/>
                    <a:pt x="100" y="118"/>
                  </a:cubicBezTo>
                  <a:cubicBezTo>
                    <a:pt x="100" y="118"/>
                    <a:pt x="99" y="118"/>
                    <a:pt x="98" y="119"/>
                  </a:cubicBezTo>
                  <a:cubicBezTo>
                    <a:pt x="97" y="119"/>
                    <a:pt x="97" y="119"/>
                    <a:pt x="97" y="119"/>
                  </a:cubicBezTo>
                  <a:cubicBezTo>
                    <a:pt x="96" y="119"/>
                    <a:pt x="96" y="119"/>
                    <a:pt x="95" y="119"/>
                  </a:cubicBezTo>
                  <a:cubicBezTo>
                    <a:pt x="94" y="119"/>
                    <a:pt x="94" y="119"/>
                    <a:pt x="94" y="119"/>
                  </a:cubicBezTo>
                  <a:cubicBezTo>
                    <a:pt x="94" y="119"/>
                    <a:pt x="93" y="119"/>
                    <a:pt x="93" y="119"/>
                  </a:cubicBezTo>
                  <a:cubicBezTo>
                    <a:pt x="92" y="119"/>
                    <a:pt x="92" y="119"/>
                    <a:pt x="92" y="119"/>
                  </a:cubicBezTo>
                  <a:cubicBezTo>
                    <a:pt x="92" y="119"/>
                    <a:pt x="91" y="119"/>
                    <a:pt x="91" y="119"/>
                  </a:cubicBezTo>
                  <a:cubicBezTo>
                    <a:pt x="90" y="119"/>
                    <a:pt x="90" y="119"/>
                    <a:pt x="90" y="119"/>
                  </a:cubicBezTo>
                  <a:cubicBezTo>
                    <a:pt x="90" y="119"/>
                    <a:pt x="90" y="119"/>
                    <a:pt x="90" y="119"/>
                  </a:cubicBezTo>
                  <a:cubicBezTo>
                    <a:pt x="89" y="119"/>
                    <a:pt x="89" y="119"/>
                    <a:pt x="89" y="119"/>
                  </a:cubicBezTo>
                  <a:cubicBezTo>
                    <a:pt x="88" y="119"/>
                    <a:pt x="88" y="119"/>
                    <a:pt x="88" y="119"/>
                  </a:cubicBezTo>
                  <a:cubicBezTo>
                    <a:pt x="87" y="119"/>
                    <a:pt x="87" y="119"/>
                    <a:pt x="87" y="119"/>
                  </a:cubicBezTo>
                  <a:cubicBezTo>
                    <a:pt x="87" y="119"/>
                    <a:pt x="87" y="119"/>
                    <a:pt x="87" y="119"/>
                  </a:cubicBezTo>
                  <a:cubicBezTo>
                    <a:pt x="86" y="119"/>
                    <a:pt x="86" y="119"/>
                    <a:pt x="86" y="119"/>
                  </a:cubicBezTo>
                  <a:cubicBezTo>
                    <a:pt x="85" y="119"/>
                    <a:pt x="85" y="119"/>
                    <a:pt x="85" y="119"/>
                  </a:cubicBezTo>
                  <a:cubicBezTo>
                    <a:pt x="84" y="119"/>
                    <a:pt x="84" y="119"/>
                    <a:pt x="84" y="119"/>
                  </a:cubicBezTo>
                  <a:cubicBezTo>
                    <a:pt x="78" y="119"/>
                    <a:pt x="72" y="118"/>
                    <a:pt x="66" y="117"/>
                  </a:cubicBezTo>
                  <a:cubicBezTo>
                    <a:pt x="61" y="116"/>
                    <a:pt x="61" y="116"/>
                    <a:pt x="61" y="116"/>
                  </a:cubicBezTo>
                  <a:cubicBezTo>
                    <a:pt x="58" y="116"/>
                    <a:pt x="55" y="115"/>
                    <a:pt x="52" y="114"/>
                  </a:cubicBezTo>
                  <a:cubicBezTo>
                    <a:pt x="47" y="112"/>
                    <a:pt x="47" y="112"/>
                    <a:pt x="47" y="112"/>
                  </a:cubicBezTo>
                  <a:cubicBezTo>
                    <a:pt x="45" y="111"/>
                    <a:pt x="42" y="110"/>
                    <a:pt x="40" y="109"/>
                  </a:cubicBezTo>
                  <a:cubicBezTo>
                    <a:pt x="35" y="106"/>
                    <a:pt x="35" y="106"/>
                    <a:pt x="35" y="106"/>
                  </a:cubicBezTo>
                  <a:cubicBezTo>
                    <a:pt x="33" y="105"/>
                    <a:pt x="31" y="104"/>
                    <a:pt x="29" y="103"/>
                  </a:cubicBezTo>
                  <a:cubicBezTo>
                    <a:pt x="24" y="100"/>
                    <a:pt x="24" y="100"/>
                    <a:pt x="24" y="100"/>
                  </a:cubicBezTo>
                  <a:cubicBezTo>
                    <a:pt x="23" y="99"/>
                    <a:pt x="21" y="97"/>
                    <a:pt x="20" y="96"/>
                  </a:cubicBezTo>
                  <a:cubicBezTo>
                    <a:pt x="16" y="92"/>
                    <a:pt x="16" y="92"/>
                    <a:pt x="16" y="92"/>
                  </a:cubicBezTo>
                  <a:cubicBezTo>
                    <a:pt x="15" y="91"/>
                    <a:pt x="13" y="89"/>
                    <a:pt x="12" y="88"/>
                  </a:cubicBezTo>
                  <a:cubicBezTo>
                    <a:pt x="9" y="84"/>
                    <a:pt x="9" y="84"/>
                    <a:pt x="9" y="84"/>
                  </a:cubicBezTo>
                  <a:cubicBezTo>
                    <a:pt x="8" y="82"/>
                    <a:pt x="7" y="81"/>
                    <a:pt x="6" y="79"/>
                  </a:cubicBezTo>
                  <a:cubicBezTo>
                    <a:pt x="4" y="75"/>
                    <a:pt x="4" y="75"/>
                    <a:pt x="4" y="75"/>
                  </a:cubicBezTo>
                  <a:cubicBezTo>
                    <a:pt x="3" y="73"/>
                    <a:pt x="2" y="71"/>
                    <a:pt x="2" y="70"/>
                  </a:cubicBezTo>
                  <a:cubicBezTo>
                    <a:pt x="1" y="65"/>
                    <a:pt x="1" y="65"/>
                    <a:pt x="1" y="65"/>
                  </a:cubicBezTo>
                  <a:cubicBezTo>
                    <a:pt x="0" y="62"/>
                    <a:pt x="0" y="58"/>
                    <a:pt x="0" y="56"/>
                  </a:cubicBezTo>
                  <a:cubicBezTo>
                    <a:pt x="0" y="55"/>
                    <a:pt x="0" y="54"/>
                    <a:pt x="0" y="54"/>
                  </a:cubicBezTo>
                  <a:cubicBezTo>
                    <a:pt x="0" y="54"/>
                    <a:pt x="0" y="55"/>
                    <a:pt x="0" y="55"/>
                  </a:cubicBezTo>
                  <a:cubicBezTo>
                    <a:pt x="5" y="95"/>
                    <a:pt x="107" y="79"/>
                    <a:pt x="134" y="42"/>
                  </a:cubicBezTo>
                  <a:cubicBezTo>
                    <a:pt x="153" y="16"/>
                    <a:pt x="131" y="3"/>
                    <a:pt x="126" y="0"/>
                  </a:cubicBezTo>
                  <a:cubicBezTo>
                    <a:pt x="154" y="11"/>
                    <a:pt x="173" y="32"/>
                    <a:pt x="173" y="57"/>
                  </a:cubicBezTo>
                </a:path>
              </a:pathLst>
            </a:custGeom>
            <a:solidFill>
              <a:srgbClr val="641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Freeform 154"/>
            <p:cNvSpPr>
              <a:spLocks/>
            </p:cNvSpPr>
            <p:nvPr/>
          </p:nvSpPr>
          <p:spPr bwMode="auto">
            <a:xfrm>
              <a:off x="1183" y="2549"/>
              <a:ext cx="100" cy="212"/>
            </a:xfrm>
            <a:custGeom>
              <a:avLst/>
              <a:gdLst/>
              <a:ahLst/>
              <a:cxnLst>
                <a:cxn ang="0">
                  <a:pos x="6" y="2"/>
                </a:cxn>
                <a:cxn ang="0">
                  <a:pos x="18" y="7"/>
                </a:cxn>
                <a:cxn ang="0">
                  <a:pos x="23" y="10"/>
                </a:cxn>
                <a:cxn ang="0">
                  <a:pos x="28" y="14"/>
                </a:cxn>
                <a:cxn ang="0">
                  <a:pos x="33" y="17"/>
                </a:cxn>
                <a:cxn ang="0">
                  <a:pos x="37" y="21"/>
                </a:cxn>
                <a:cxn ang="0">
                  <a:pos x="41" y="25"/>
                </a:cxn>
                <a:cxn ang="0">
                  <a:pos x="44" y="29"/>
                </a:cxn>
                <a:cxn ang="0">
                  <a:pos x="47" y="34"/>
                </a:cxn>
                <a:cxn ang="0">
                  <a:pos x="50" y="39"/>
                </a:cxn>
                <a:cxn ang="0">
                  <a:pos x="52" y="43"/>
                </a:cxn>
                <a:cxn ang="0">
                  <a:pos x="53" y="48"/>
                </a:cxn>
                <a:cxn ang="0">
                  <a:pos x="54" y="53"/>
                </a:cxn>
                <a:cxn ang="0">
                  <a:pos x="54" y="59"/>
                </a:cxn>
                <a:cxn ang="0">
                  <a:pos x="54" y="64"/>
                </a:cxn>
                <a:cxn ang="0">
                  <a:pos x="53" y="69"/>
                </a:cxn>
                <a:cxn ang="0">
                  <a:pos x="52" y="74"/>
                </a:cxn>
                <a:cxn ang="0">
                  <a:pos x="50" y="78"/>
                </a:cxn>
                <a:cxn ang="0">
                  <a:pos x="48" y="83"/>
                </a:cxn>
                <a:cxn ang="0">
                  <a:pos x="45" y="88"/>
                </a:cxn>
                <a:cxn ang="0">
                  <a:pos x="41" y="92"/>
                </a:cxn>
                <a:cxn ang="0">
                  <a:pos x="38" y="96"/>
                </a:cxn>
                <a:cxn ang="0">
                  <a:pos x="33" y="100"/>
                </a:cxn>
                <a:cxn ang="0">
                  <a:pos x="29" y="103"/>
                </a:cxn>
                <a:cxn ang="0">
                  <a:pos x="24" y="107"/>
                </a:cxn>
                <a:cxn ang="0">
                  <a:pos x="19" y="110"/>
                </a:cxn>
                <a:cxn ang="0">
                  <a:pos x="13" y="112"/>
                </a:cxn>
                <a:cxn ang="0">
                  <a:pos x="7" y="115"/>
                </a:cxn>
                <a:cxn ang="0">
                  <a:pos x="53" y="60"/>
                </a:cxn>
                <a:cxn ang="0">
                  <a:pos x="13" y="6"/>
                </a:cxn>
                <a:cxn ang="0">
                  <a:pos x="13" y="6"/>
                </a:cxn>
                <a:cxn ang="0">
                  <a:pos x="0" y="0"/>
                </a:cxn>
                <a:cxn ang="0">
                  <a:pos x="5" y="2"/>
                </a:cxn>
                <a:cxn ang="0">
                  <a:pos x="6" y="2"/>
                </a:cxn>
              </a:cxnLst>
              <a:rect l="0" t="0" r="r" b="b"/>
              <a:pathLst>
                <a:path w="54" h="115">
                  <a:moveTo>
                    <a:pt x="6" y="2"/>
                  </a:moveTo>
                  <a:cubicBezTo>
                    <a:pt x="14" y="5"/>
                    <a:pt x="14" y="5"/>
                    <a:pt x="18" y="7"/>
                  </a:cubicBezTo>
                  <a:cubicBezTo>
                    <a:pt x="23" y="10"/>
                    <a:pt x="23" y="10"/>
                    <a:pt x="23" y="10"/>
                  </a:cubicBezTo>
                  <a:cubicBezTo>
                    <a:pt x="25" y="11"/>
                    <a:pt x="27" y="13"/>
                    <a:pt x="28" y="14"/>
                  </a:cubicBezTo>
                  <a:cubicBezTo>
                    <a:pt x="33" y="17"/>
                    <a:pt x="33" y="17"/>
                    <a:pt x="33" y="17"/>
                  </a:cubicBezTo>
                  <a:cubicBezTo>
                    <a:pt x="34" y="18"/>
                    <a:pt x="36" y="20"/>
                    <a:pt x="37" y="21"/>
                  </a:cubicBezTo>
                  <a:cubicBezTo>
                    <a:pt x="41" y="25"/>
                    <a:pt x="41" y="25"/>
                    <a:pt x="41" y="25"/>
                  </a:cubicBezTo>
                  <a:cubicBezTo>
                    <a:pt x="42" y="26"/>
                    <a:pt x="43" y="28"/>
                    <a:pt x="44" y="29"/>
                  </a:cubicBezTo>
                  <a:cubicBezTo>
                    <a:pt x="47" y="34"/>
                    <a:pt x="47" y="34"/>
                    <a:pt x="47" y="34"/>
                  </a:cubicBezTo>
                  <a:cubicBezTo>
                    <a:pt x="48" y="35"/>
                    <a:pt x="49" y="37"/>
                    <a:pt x="50" y="39"/>
                  </a:cubicBezTo>
                  <a:cubicBezTo>
                    <a:pt x="52" y="43"/>
                    <a:pt x="52" y="43"/>
                    <a:pt x="52" y="43"/>
                  </a:cubicBezTo>
                  <a:cubicBezTo>
                    <a:pt x="52" y="45"/>
                    <a:pt x="53" y="47"/>
                    <a:pt x="53" y="48"/>
                  </a:cubicBezTo>
                  <a:cubicBezTo>
                    <a:pt x="54" y="53"/>
                    <a:pt x="54" y="53"/>
                    <a:pt x="54" y="53"/>
                  </a:cubicBezTo>
                  <a:cubicBezTo>
                    <a:pt x="54" y="55"/>
                    <a:pt x="54" y="57"/>
                    <a:pt x="54" y="59"/>
                  </a:cubicBezTo>
                  <a:cubicBezTo>
                    <a:pt x="54" y="64"/>
                    <a:pt x="54" y="64"/>
                    <a:pt x="54" y="64"/>
                  </a:cubicBezTo>
                  <a:cubicBezTo>
                    <a:pt x="53" y="69"/>
                    <a:pt x="53" y="69"/>
                    <a:pt x="53" y="69"/>
                  </a:cubicBezTo>
                  <a:cubicBezTo>
                    <a:pt x="52" y="74"/>
                    <a:pt x="52" y="74"/>
                    <a:pt x="52" y="74"/>
                  </a:cubicBezTo>
                  <a:cubicBezTo>
                    <a:pt x="51" y="75"/>
                    <a:pt x="51" y="77"/>
                    <a:pt x="50" y="78"/>
                  </a:cubicBezTo>
                  <a:cubicBezTo>
                    <a:pt x="48" y="83"/>
                    <a:pt x="48" y="83"/>
                    <a:pt x="48" y="83"/>
                  </a:cubicBezTo>
                  <a:cubicBezTo>
                    <a:pt x="47" y="84"/>
                    <a:pt x="46" y="86"/>
                    <a:pt x="45" y="88"/>
                  </a:cubicBezTo>
                  <a:cubicBezTo>
                    <a:pt x="41" y="92"/>
                    <a:pt x="41" y="92"/>
                    <a:pt x="41" y="92"/>
                  </a:cubicBezTo>
                  <a:cubicBezTo>
                    <a:pt x="40" y="93"/>
                    <a:pt x="39" y="95"/>
                    <a:pt x="38" y="96"/>
                  </a:cubicBezTo>
                  <a:cubicBezTo>
                    <a:pt x="33" y="100"/>
                    <a:pt x="33" y="100"/>
                    <a:pt x="33" y="100"/>
                  </a:cubicBezTo>
                  <a:cubicBezTo>
                    <a:pt x="32" y="101"/>
                    <a:pt x="30" y="102"/>
                    <a:pt x="29" y="103"/>
                  </a:cubicBezTo>
                  <a:cubicBezTo>
                    <a:pt x="24" y="107"/>
                    <a:pt x="24" y="107"/>
                    <a:pt x="24" y="107"/>
                  </a:cubicBezTo>
                  <a:cubicBezTo>
                    <a:pt x="22" y="108"/>
                    <a:pt x="20" y="109"/>
                    <a:pt x="19" y="110"/>
                  </a:cubicBezTo>
                  <a:cubicBezTo>
                    <a:pt x="13" y="112"/>
                    <a:pt x="13" y="112"/>
                    <a:pt x="13" y="112"/>
                  </a:cubicBezTo>
                  <a:cubicBezTo>
                    <a:pt x="11" y="113"/>
                    <a:pt x="9" y="114"/>
                    <a:pt x="7" y="115"/>
                  </a:cubicBezTo>
                  <a:cubicBezTo>
                    <a:pt x="34" y="105"/>
                    <a:pt x="53" y="84"/>
                    <a:pt x="53" y="60"/>
                  </a:cubicBezTo>
                  <a:cubicBezTo>
                    <a:pt x="53" y="38"/>
                    <a:pt x="37" y="18"/>
                    <a:pt x="13" y="6"/>
                  </a:cubicBezTo>
                  <a:cubicBezTo>
                    <a:pt x="13" y="6"/>
                    <a:pt x="13" y="6"/>
                    <a:pt x="13" y="6"/>
                  </a:cubicBezTo>
                  <a:cubicBezTo>
                    <a:pt x="11" y="5"/>
                    <a:pt x="8" y="2"/>
                    <a:pt x="0" y="0"/>
                  </a:cubicBezTo>
                  <a:cubicBezTo>
                    <a:pt x="5" y="2"/>
                    <a:pt x="5" y="2"/>
                    <a:pt x="5" y="2"/>
                  </a:cubicBezTo>
                  <a:cubicBezTo>
                    <a:pt x="6" y="2"/>
                    <a:pt x="6" y="2"/>
                    <a:pt x="6" y="2"/>
                  </a:cubicBezTo>
                </a:path>
              </a:pathLst>
            </a:custGeom>
            <a:solidFill>
              <a:srgbClr val="5C1C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155"/>
            <p:cNvSpPr>
              <a:spLocks/>
            </p:cNvSpPr>
            <p:nvPr/>
          </p:nvSpPr>
          <p:spPr bwMode="auto">
            <a:xfrm>
              <a:off x="962" y="2560"/>
              <a:ext cx="319" cy="214"/>
            </a:xfrm>
            <a:custGeom>
              <a:avLst/>
              <a:gdLst/>
              <a:ahLst/>
              <a:cxnLst>
                <a:cxn ang="0">
                  <a:pos x="173" y="54"/>
                </a:cxn>
                <a:cxn ang="0">
                  <a:pos x="127" y="109"/>
                </a:cxn>
                <a:cxn ang="0">
                  <a:pos x="122" y="111"/>
                </a:cxn>
                <a:cxn ang="0">
                  <a:pos x="110" y="114"/>
                </a:cxn>
                <a:cxn ang="0">
                  <a:pos x="106" y="114"/>
                </a:cxn>
                <a:cxn ang="0">
                  <a:pos x="102" y="115"/>
                </a:cxn>
                <a:cxn ang="0">
                  <a:pos x="100" y="115"/>
                </a:cxn>
                <a:cxn ang="0">
                  <a:pos x="98" y="116"/>
                </a:cxn>
                <a:cxn ang="0">
                  <a:pos x="97" y="116"/>
                </a:cxn>
                <a:cxn ang="0">
                  <a:pos x="95" y="116"/>
                </a:cxn>
                <a:cxn ang="0">
                  <a:pos x="94" y="116"/>
                </a:cxn>
                <a:cxn ang="0">
                  <a:pos x="93" y="116"/>
                </a:cxn>
                <a:cxn ang="0">
                  <a:pos x="92" y="116"/>
                </a:cxn>
                <a:cxn ang="0">
                  <a:pos x="91" y="116"/>
                </a:cxn>
                <a:cxn ang="0">
                  <a:pos x="90" y="116"/>
                </a:cxn>
                <a:cxn ang="0">
                  <a:pos x="90" y="116"/>
                </a:cxn>
                <a:cxn ang="0">
                  <a:pos x="89" y="116"/>
                </a:cxn>
                <a:cxn ang="0">
                  <a:pos x="88" y="116"/>
                </a:cxn>
                <a:cxn ang="0">
                  <a:pos x="87" y="116"/>
                </a:cxn>
                <a:cxn ang="0">
                  <a:pos x="87" y="116"/>
                </a:cxn>
                <a:cxn ang="0">
                  <a:pos x="86" y="116"/>
                </a:cxn>
                <a:cxn ang="0">
                  <a:pos x="85" y="116"/>
                </a:cxn>
                <a:cxn ang="0">
                  <a:pos x="84" y="116"/>
                </a:cxn>
                <a:cxn ang="0">
                  <a:pos x="66" y="114"/>
                </a:cxn>
                <a:cxn ang="0">
                  <a:pos x="61" y="113"/>
                </a:cxn>
                <a:cxn ang="0">
                  <a:pos x="52" y="111"/>
                </a:cxn>
                <a:cxn ang="0">
                  <a:pos x="47" y="109"/>
                </a:cxn>
                <a:cxn ang="0">
                  <a:pos x="40" y="106"/>
                </a:cxn>
                <a:cxn ang="0">
                  <a:pos x="35" y="103"/>
                </a:cxn>
                <a:cxn ang="0">
                  <a:pos x="29" y="100"/>
                </a:cxn>
                <a:cxn ang="0">
                  <a:pos x="24" y="97"/>
                </a:cxn>
                <a:cxn ang="0">
                  <a:pos x="20" y="93"/>
                </a:cxn>
                <a:cxn ang="0">
                  <a:pos x="16" y="89"/>
                </a:cxn>
                <a:cxn ang="0">
                  <a:pos x="12" y="85"/>
                </a:cxn>
                <a:cxn ang="0">
                  <a:pos x="9" y="81"/>
                </a:cxn>
                <a:cxn ang="0">
                  <a:pos x="6" y="76"/>
                </a:cxn>
                <a:cxn ang="0">
                  <a:pos x="4" y="72"/>
                </a:cxn>
                <a:cxn ang="0">
                  <a:pos x="2" y="67"/>
                </a:cxn>
                <a:cxn ang="0">
                  <a:pos x="1" y="62"/>
                </a:cxn>
                <a:cxn ang="0">
                  <a:pos x="0" y="55"/>
                </a:cxn>
                <a:cxn ang="0">
                  <a:pos x="0" y="56"/>
                </a:cxn>
                <a:cxn ang="0">
                  <a:pos x="141" y="36"/>
                </a:cxn>
                <a:cxn ang="0">
                  <a:pos x="133" y="0"/>
                </a:cxn>
                <a:cxn ang="0">
                  <a:pos x="173" y="54"/>
                </a:cxn>
              </a:cxnLst>
              <a:rect l="0" t="0" r="r" b="b"/>
              <a:pathLst>
                <a:path w="173" h="116">
                  <a:moveTo>
                    <a:pt x="173" y="54"/>
                  </a:moveTo>
                  <a:cubicBezTo>
                    <a:pt x="173" y="78"/>
                    <a:pt x="154" y="99"/>
                    <a:pt x="127" y="109"/>
                  </a:cubicBezTo>
                  <a:cubicBezTo>
                    <a:pt x="125" y="110"/>
                    <a:pt x="123" y="110"/>
                    <a:pt x="122" y="111"/>
                  </a:cubicBezTo>
                  <a:cubicBezTo>
                    <a:pt x="115" y="113"/>
                    <a:pt x="115" y="113"/>
                    <a:pt x="110" y="114"/>
                  </a:cubicBezTo>
                  <a:cubicBezTo>
                    <a:pt x="106" y="114"/>
                    <a:pt x="106" y="114"/>
                    <a:pt x="106" y="114"/>
                  </a:cubicBezTo>
                  <a:cubicBezTo>
                    <a:pt x="105" y="115"/>
                    <a:pt x="104" y="115"/>
                    <a:pt x="102" y="115"/>
                  </a:cubicBezTo>
                  <a:cubicBezTo>
                    <a:pt x="100" y="115"/>
                    <a:pt x="100" y="115"/>
                    <a:pt x="100" y="115"/>
                  </a:cubicBezTo>
                  <a:cubicBezTo>
                    <a:pt x="100" y="115"/>
                    <a:pt x="99" y="115"/>
                    <a:pt x="98" y="116"/>
                  </a:cubicBezTo>
                  <a:cubicBezTo>
                    <a:pt x="97" y="116"/>
                    <a:pt x="97" y="116"/>
                    <a:pt x="97" y="116"/>
                  </a:cubicBezTo>
                  <a:cubicBezTo>
                    <a:pt x="96" y="116"/>
                    <a:pt x="96" y="116"/>
                    <a:pt x="95" y="116"/>
                  </a:cubicBezTo>
                  <a:cubicBezTo>
                    <a:pt x="94" y="116"/>
                    <a:pt x="94" y="116"/>
                    <a:pt x="94" y="116"/>
                  </a:cubicBezTo>
                  <a:cubicBezTo>
                    <a:pt x="94" y="116"/>
                    <a:pt x="93" y="116"/>
                    <a:pt x="93" y="116"/>
                  </a:cubicBezTo>
                  <a:cubicBezTo>
                    <a:pt x="92" y="116"/>
                    <a:pt x="92" y="116"/>
                    <a:pt x="92" y="116"/>
                  </a:cubicBezTo>
                  <a:cubicBezTo>
                    <a:pt x="92" y="116"/>
                    <a:pt x="91" y="116"/>
                    <a:pt x="91" y="116"/>
                  </a:cubicBezTo>
                  <a:cubicBezTo>
                    <a:pt x="90" y="116"/>
                    <a:pt x="90" y="116"/>
                    <a:pt x="90" y="116"/>
                  </a:cubicBezTo>
                  <a:cubicBezTo>
                    <a:pt x="90" y="116"/>
                    <a:pt x="90" y="116"/>
                    <a:pt x="90" y="116"/>
                  </a:cubicBezTo>
                  <a:cubicBezTo>
                    <a:pt x="89" y="116"/>
                    <a:pt x="89" y="116"/>
                    <a:pt x="89" y="116"/>
                  </a:cubicBezTo>
                  <a:cubicBezTo>
                    <a:pt x="88" y="116"/>
                    <a:pt x="88" y="116"/>
                    <a:pt x="88" y="116"/>
                  </a:cubicBezTo>
                  <a:cubicBezTo>
                    <a:pt x="87" y="116"/>
                    <a:pt x="87" y="116"/>
                    <a:pt x="87" y="116"/>
                  </a:cubicBezTo>
                  <a:cubicBezTo>
                    <a:pt x="87" y="116"/>
                    <a:pt x="87" y="116"/>
                    <a:pt x="87" y="116"/>
                  </a:cubicBezTo>
                  <a:cubicBezTo>
                    <a:pt x="86" y="116"/>
                    <a:pt x="86" y="116"/>
                    <a:pt x="86" y="116"/>
                  </a:cubicBezTo>
                  <a:cubicBezTo>
                    <a:pt x="85" y="116"/>
                    <a:pt x="85" y="116"/>
                    <a:pt x="85" y="116"/>
                  </a:cubicBezTo>
                  <a:cubicBezTo>
                    <a:pt x="84" y="116"/>
                    <a:pt x="84" y="116"/>
                    <a:pt x="84" y="116"/>
                  </a:cubicBezTo>
                  <a:cubicBezTo>
                    <a:pt x="78" y="116"/>
                    <a:pt x="72" y="115"/>
                    <a:pt x="66" y="114"/>
                  </a:cubicBezTo>
                  <a:cubicBezTo>
                    <a:pt x="61" y="113"/>
                    <a:pt x="61" y="113"/>
                    <a:pt x="61" y="113"/>
                  </a:cubicBezTo>
                  <a:cubicBezTo>
                    <a:pt x="58" y="113"/>
                    <a:pt x="55" y="112"/>
                    <a:pt x="52" y="111"/>
                  </a:cubicBezTo>
                  <a:cubicBezTo>
                    <a:pt x="47" y="109"/>
                    <a:pt x="47" y="109"/>
                    <a:pt x="47" y="109"/>
                  </a:cubicBezTo>
                  <a:cubicBezTo>
                    <a:pt x="45" y="108"/>
                    <a:pt x="42" y="107"/>
                    <a:pt x="40" y="106"/>
                  </a:cubicBezTo>
                  <a:cubicBezTo>
                    <a:pt x="35" y="103"/>
                    <a:pt x="35" y="103"/>
                    <a:pt x="35" y="103"/>
                  </a:cubicBezTo>
                  <a:cubicBezTo>
                    <a:pt x="33" y="102"/>
                    <a:pt x="31" y="101"/>
                    <a:pt x="29" y="100"/>
                  </a:cubicBezTo>
                  <a:cubicBezTo>
                    <a:pt x="24" y="97"/>
                    <a:pt x="24" y="97"/>
                    <a:pt x="24" y="97"/>
                  </a:cubicBezTo>
                  <a:cubicBezTo>
                    <a:pt x="23" y="96"/>
                    <a:pt x="21" y="94"/>
                    <a:pt x="20" y="93"/>
                  </a:cubicBezTo>
                  <a:cubicBezTo>
                    <a:pt x="16" y="89"/>
                    <a:pt x="16" y="89"/>
                    <a:pt x="16" y="89"/>
                  </a:cubicBezTo>
                  <a:cubicBezTo>
                    <a:pt x="15" y="88"/>
                    <a:pt x="13" y="86"/>
                    <a:pt x="12" y="85"/>
                  </a:cubicBezTo>
                  <a:cubicBezTo>
                    <a:pt x="9" y="81"/>
                    <a:pt x="9" y="81"/>
                    <a:pt x="9" y="81"/>
                  </a:cubicBezTo>
                  <a:cubicBezTo>
                    <a:pt x="8" y="79"/>
                    <a:pt x="7" y="78"/>
                    <a:pt x="6" y="76"/>
                  </a:cubicBezTo>
                  <a:cubicBezTo>
                    <a:pt x="4" y="72"/>
                    <a:pt x="4" y="72"/>
                    <a:pt x="4" y="72"/>
                  </a:cubicBezTo>
                  <a:cubicBezTo>
                    <a:pt x="3" y="70"/>
                    <a:pt x="2" y="68"/>
                    <a:pt x="2" y="67"/>
                  </a:cubicBezTo>
                  <a:cubicBezTo>
                    <a:pt x="1" y="62"/>
                    <a:pt x="1" y="62"/>
                    <a:pt x="1" y="62"/>
                  </a:cubicBezTo>
                  <a:cubicBezTo>
                    <a:pt x="0" y="60"/>
                    <a:pt x="0" y="57"/>
                    <a:pt x="0" y="55"/>
                  </a:cubicBezTo>
                  <a:cubicBezTo>
                    <a:pt x="0" y="56"/>
                    <a:pt x="0" y="56"/>
                    <a:pt x="0" y="56"/>
                  </a:cubicBezTo>
                  <a:cubicBezTo>
                    <a:pt x="8" y="94"/>
                    <a:pt x="116" y="79"/>
                    <a:pt x="141" y="36"/>
                  </a:cubicBezTo>
                  <a:cubicBezTo>
                    <a:pt x="149" y="22"/>
                    <a:pt x="146" y="9"/>
                    <a:pt x="133" y="0"/>
                  </a:cubicBezTo>
                  <a:cubicBezTo>
                    <a:pt x="157" y="12"/>
                    <a:pt x="173" y="32"/>
                    <a:pt x="173" y="54"/>
                  </a:cubicBezTo>
                </a:path>
              </a:pathLst>
            </a:custGeom>
            <a:solidFill>
              <a:srgbClr val="5C1C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56"/>
            <p:cNvSpPr>
              <a:spLocks/>
            </p:cNvSpPr>
            <p:nvPr/>
          </p:nvSpPr>
          <p:spPr bwMode="auto">
            <a:xfrm>
              <a:off x="1196" y="2555"/>
              <a:ext cx="87" cy="206"/>
            </a:xfrm>
            <a:custGeom>
              <a:avLst/>
              <a:gdLst/>
              <a:ahLst/>
              <a:cxnLst>
                <a:cxn ang="0">
                  <a:pos x="11" y="4"/>
                </a:cxn>
                <a:cxn ang="0">
                  <a:pos x="21" y="11"/>
                </a:cxn>
                <a:cxn ang="0">
                  <a:pos x="26" y="14"/>
                </a:cxn>
                <a:cxn ang="0">
                  <a:pos x="30" y="18"/>
                </a:cxn>
                <a:cxn ang="0">
                  <a:pos x="34" y="22"/>
                </a:cxn>
                <a:cxn ang="0">
                  <a:pos x="37" y="26"/>
                </a:cxn>
                <a:cxn ang="0">
                  <a:pos x="40" y="31"/>
                </a:cxn>
                <a:cxn ang="0">
                  <a:pos x="43" y="36"/>
                </a:cxn>
                <a:cxn ang="0">
                  <a:pos x="45" y="40"/>
                </a:cxn>
                <a:cxn ang="0">
                  <a:pos x="46" y="45"/>
                </a:cxn>
                <a:cxn ang="0">
                  <a:pos x="47" y="50"/>
                </a:cxn>
                <a:cxn ang="0">
                  <a:pos x="47" y="56"/>
                </a:cxn>
                <a:cxn ang="0">
                  <a:pos x="47" y="61"/>
                </a:cxn>
                <a:cxn ang="0">
                  <a:pos x="46" y="66"/>
                </a:cxn>
                <a:cxn ang="0">
                  <a:pos x="45" y="71"/>
                </a:cxn>
                <a:cxn ang="0">
                  <a:pos x="43" y="75"/>
                </a:cxn>
                <a:cxn ang="0">
                  <a:pos x="41" y="80"/>
                </a:cxn>
                <a:cxn ang="0">
                  <a:pos x="38" y="85"/>
                </a:cxn>
                <a:cxn ang="0">
                  <a:pos x="34" y="89"/>
                </a:cxn>
                <a:cxn ang="0">
                  <a:pos x="31" y="93"/>
                </a:cxn>
                <a:cxn ang="0">
                  <a:pos x="26" y="97"/>
                </a:cxn>
                <a:cxn ang="0">
                  <a:pos x="22" y="100"/>
                </a:cxn>
                <a:cxn ang="0">
                  <a:pos x="17" y="104"/>
                </a:cxn>
                <a:cxn ang="0">
                  <a:pos x="12" y="107"/>
                </a:cxn>
                <a:cxn ang="0">
                  <a:pos x="6" y="109"/>
                </a:cxn>
                <a:cxn ang="0">
                  <a:pos x="0" y="112"/>
                </a:cxn>
                <a:cxn ang="0">
                  <a:pos x="46" y="57"/>
                </a:cxn>
                <a:cxn ang="0">
                  <a:pos x="13" y="7"/>
                </a:cxn>
                <a:cxn ang="0">
                  <a:pos x="11" y="5"/>
                </a:cxn>
                <a:cxn ang="0">
                  <a:pos x="2" y="0"/>
                </a:cxn>
                <a:cxn ang="0">
                  <a:pos x="7" y="3"/>
                </a:cxn>
                <a:cxn ang="0">
                  <a:pos x="11" y="4"/>
                </a:cxn>
              </a:cxnLst>
              <a:rect l="0" t="0" r="r" b="b"/>
              <a:pathLst>
                <a:path w="47" h="112">
                  <a:moveTo>
                    <a:pt x="11" y="4"/>
                  </a:moveTo>
                  <a:cubicBezTo>
                    <a:pt x="18" y="8"/>
                    <a:pt x="18" y="8"/>
                    <a:pt x="21" y="11"/>
                  </a:cubicBezTo>
                  <a:cubicBezTo>
                    <a:pt x="26" y="14"/>
                    <a:pt x="26" y="14"/>
                    <a:pt x="26" y="14"/>
                  </a:cubicBezTo>
                  <a:cubicBezTo>
                    <a:pt x="27" y="15"/>
                    <a:pt x="29" y="17"/>
                    <a:pt x="30" y="18"/>
                  </a:cubicBezTo>
                  <a:cubicBezTo>
                    <a:pt x="34" y="22"/>
                    <a:pt x="34" y="22"/>
                    <a:pt x="34" y="22"/>
                  </a:cubicBezTo>
                  <a:cubicBezTo>
                    <a:pt x="35" y="23"/>
                    <a:pt x="36" y="25"/>
                    <a:pt x="37" y="26"/>
                  </a:cubicBezTo>
                  <a:cubicBezTo>
                    <a:pt x="40" y="31"/>
                    <a:pt x="40" y="31"/>
                    <a:pt x="40" y="31"/>
                  </a:cubicBezTo>
                  <a:cubicBezTo>
                    <a:pt x="41" y="32"/>
                    <a:pt x="42" y="34"/>
                    <a:pt x="43" y="36"/>
                  </a:cubicBezTo>
                  <a:cubicBezTo>
                    <a:pt x="45" y="40"/>
                    <a:pt x="45" y="40"/>
                    <a:pt x="45" y="40"/>
                  </a:cubicBezTo>
                  <a:cubicBezTo>
                    <a:pt x="45" y="42"/>
                    <a:pt x="46" y="44"/>
                    <a:pt x="46" y="45"/>
                  </a:cubicBezTo>
                  <a:cubicBezTo>
                    <a:pt x="47" y="50"/>
                    <a:pt x="47" y="50"/>
                    <a:pt x="47" y="50"/>
                  </a:cubicBezTo>
                  <a:cubicBezTo>
                    <a:pt x="47" y="52"/>
                    <a:pt x="47" y="54"/>
                    <a:pt x="47" y="56"/>
                  </a:cubicBezTo>
                  <a:cubicBezTo>
                    <a:pt x="47" y="61"/>
                    <a:pt x="47" y="61"/>
                    <a:pt x="47" y="61"/>
                  </a:cubicBezTo>
                  <a:cubicBezTo>
                    <a:pt x="46" y="66"/>
                    <a:pt x="46" y="66"/>
                    <a:pt x="46" y="66"/>
                  </a:cubicBezTo>
                  <a:cubicBezTo>
                    <a:pt x="45" y="71"/>
                    <a:pt x="45" y="71"/>
                    <a:pt x="45" y="71"/>
                  </a:cubicBezTo>
                  <a:cubicBezTo>
                    <a:pt x="44" y="72"/>
                    <a:pt x="44" y="74"/>
                    <a:pt x="43" y="75"/>
                  </a:cubicBezTo>
                  <a:cubicBezTo>
                    <a:pt x="41" y="80"/>
                    <a:pt x="41" y="80"/>
                    <a:pt x="41" y="80"/>
                  </a:cubicBezTo>
                  <a:cubicBezTo>
                    <a:pt x="40" y="81"/>
                    <a:pt x="39" y="83"/>
                    <a:pt x="38" y="85"/>
                  </a:cubicBezTo>
                  <a:cubicBezTo>
                    <a:pt x="34" y="89"/>
                    <a:pt x="34" y="89"/>
                    <a:pt x="34" y="89"/>
                  </a:cubicBezTo>
                  <a:cubicBezTo>
                    <a:pt x="33" y="90"/>
                    <a:pt x="32" y="92"/>
                    <a:pt x="31" y="93"/>
                  </a:cubicBezTo>
                  <a:cubicBezTo>
                    <a:pt x="26" y="97"/>
                    <a:pt x="26" y="97"/>
                    <a:pt x="26" y="97"/>
                  </a:cubicBezTo>
                  <a:cubicBezTo>
                    <a:pt x="25" y="98"/>
                    <a:pt x="23" y="99"/>
                    <a:pt x="22" y="100"/>
                  </a:cubicBezTo>
                  <a:cubicBezTo>
                    <a:pt x="17" y="104"/>
                    <a:pt x="17" y="104"/>
                    <a:pt x="17" y="104"/>
                  </a:cubicBezTo>
                  <a:cubicBezTo>
                    <a:pt x="15" y="105"/>
                    <a:pt x="13" y="106"/>
                    <a:pt x="12" y="107"/>
                  </a:cubicBezTo>
                  <a:cubicBezTo>
                    <a:pt x="6" y="109"/>
                    <a:pt x="6" y="109"/>
                    <a:pt x="6" y="109"/>
                  </a:cubicBezTo>
                  <a:cubicBezTo>
                    <a:pt x="4" y="110"/>
                    <a:pt x="2" y="111"/>
                    <a:pt x="0" y="112"/>
                  </a:cubicBezTo>
                  <a:cubicBezTo>
                    <a:pt x="27" y="102"/>
                    <a:pt x="46" y="81"/>
                    <a:pt x="46" y="57"/>
                  </a:cubicBezTo>
                  <a:cubicBezTo>
                    <a:pt x="46" y="37"/>
                    <a:pt x="33" y="19"/>
                    <a:pt x="13" y="7"/>
                  </a:cubicBezTo>
                  <a:cubicBezTo>
                    <a:pt x="12" y="6"/>
                    <a:pt x="12" y="6"/>
                    <a:pt x="11" y="5"/>
                  </a:cubicBezTo>
                  <a:cubicBezTo>
                    <a:pt x="9" y="4"/>
                    <a:pt x="7" y="2"/>
                    <a:pt x="2" y="0"/>
                  </a:cubicBezTo>
                  <a:cubicBezTo>
                    <a:pt x="7" y="3"/>
                    <a:pt x="7" y="3"/>
                    <a:pt x="7" y="3"/>
                  </a:cubicBezTo>
                  <a:cubicBezTo>
                    <a:pt x="11" y="4"/>
                    <a:pt x="11" y="4"/>
                    <a:pt x="11" y="4"/>
                  </a:cubicBezTo>
                </a:path>
              </a:pathLst>
            </a:custGeom>
            <a:solidFill>
              <a:srgbClr val="5419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p:cNvSpPr>
            <p:nvPr/>
          </p:nvSpPr>
          <p:spPr bwMode="auto">
            <a:xfrm>
              <a:off x="962" y="2568"/>
              <a:ext cx="319" cy="206"/>
            </a:xfrm>
            <a:custGeom>
              <a:avLst/>
              <a:gdLst/>
              <a:ahLst/>
              <a:cxnLst>
                <a:cxn ang="0">
                  <a:pos x="173" y="50"/>
                </a:cxn>
                <a:cxn ang="0">
                  <a:pos x="127" y="105"/>
                </a:cxn>
                <a:cxn ang="0">
                  <a:pos x="122" y="107"/>
                </a:cxn>
                <a:cxn ang="0">
                  <a:pos x="110" y="110"/>
                </a:cxn>
                <a:cxn ang="0">
                  <a:pos x="106" y="110"/>
                </a:cxn>
                <a:cxn ang="0">
                  <a:pos x="102" y="111"/>
                </a:cxn>
                <a:cxn ang="0">
                  <a:pos x="100" y="111"/>
                </a:cxn>
                <a:cxn ang="0">
                  <a:pos x="98" y="112"/>
                </a:cxn>
                <a:cxn ang="0">
                  <a:pos x="97" y="112"/>
                </a:cxn>
                <a:cxn ang="0">
                  <a:pos x="95" y="112"/>
                </a:cxn>
                <a:cxn ang="0">
                  <a:pos x="94" y="112"/>
                </a:cxn>
                <a:cxn ang="0">
                  <a:pos x="93" y="112"/>
                </a:cxn>
                <a:cxn ang="0">
                  <a:pos x="92" y="112"/>
                </a:cxn>
                <a:cxn ang="0">
                  <a:pos x="91" y="112"/>
                </a:cxn>
                <a:cxn ang="0">
                  <a:pos x="90" y="112"/>
                </a:cxn>
                <a:cxn ang="0">
                  <a:pos x="90" y="112"/>
                </a:cxn>
                <a:cxn ang="0">
                  <a:pos x="89" y="112"/>
                </a:cxn>
                <a:cxn ang="0">
                  <a:pos x="88" y="112"/>
                </a:cxn>
                <a:cxn ang="0">
                  <a:pos x="87" y="112"/>
                </a:cxn>
                <a:cxn ang="0">
                  <a:pos x="87" y="112"/>
                </a:cxn>
                <a:cxn ang="0">
                  <a:pos x="86" y="112"/>
                </a:cxn>
                <a:cxn ang="0">
                  <a:pos x="85" y="112"/>
                </a:cxn>
                <a:cxn ang="0">
                  <a:pos x="84" y="112"/>
                </a:cxn>
                <a:cxn ang="0">
                  <a:pos x="66" y="110"/>
                </a:cxn>
                <a:cxn ang="0">
                  <a:pos x="61" y="109"/>
                </a:cxn>
                <a:cxn ang="0">
                  <a:pos x="52" y="107"/>
                </a:cxn>
                <a:cxn ang="0">
                  <a:pos x="47" y="105"/>
                </a:cxn>
                <a:cxn ang="0">
                  <a:pos x="40" y="102"/>
                </a:cxn>
                <a:cxn ang="0">
                  <a:pos x="35" y="99"/>
                </a:cxn>
                <a:cxn ang="0">
                  <a:pos x="29" y="96"/>
                </a:cxn>
                <a:cxn ang="0">
                  <a:pos x="24" y="93"/>
                </a:cxn>
                <a:cxn ang="0">
                  <a:pos x="20" y="89"/>
                </a:cxn>
                <a:cxn ang="0">
                  <a:pos x="16" y="85"/>
                </a:cxn>
                <a:cxn ang="0">
                  <a:pos x="12" y="81"/>
                </a:cxn>
                <a:cxn ang="0">
                  <a:pos x="9" y="77"/>
                </a:cxn>
                <a:cxn ang="0">
                  <a:pos x="6" y="72"/>
                </a:cxn>
                <a:cxn ang="0">
                  <a:pos x="4" y="68"/>
                </a:cxn>
                <a:cxn ang="0">
                  <a:pos x="2" y="63"/>
                </a:cxn>
                <a:cxn ang="0">
                  <a:pos x="1" y="58"/>
                </a:cxn>
                <a:cxn ang="0">
                  <a:pos x="0" y="55"/>
                </a:cxn>
                <a:cxn ang="0">
                  <a:pos x="0" y="56"/>
                </a:cxn>
                <a:cxn ang="0">
                  <a:pos x="146" y="31"/>
                </a:cxn>
                <a:cxn ang="0">
                  <a:pos x="140" y="0"/>
                </a:cxn>
                <a:cxn ang="0">
                  <a:pos x="173" y="50"/>
                </a:cxn>
              </a:cxnLst>
              <a:rect l="0" t="0" r="r" b="b"/>
              <a:pathLst>
                <a:path w="173" h="112">
                  <a:moveTo>
                    <a:pt x="173" y="50"/>
                  </a:moveTo>
                  <a:cubicBezTo>
                    <a:pt x="173" y="74"/>
                    <a:pt x="154" y="95"/>
                    <a:pt x="127" y="105"/>
                  </a:cubicBezTo>
                  <a:cubicBezTo>
                    <a:pt x="125" y="106"/>
                    <a:pt x="123" y="106"/>
                    <a:pt x="122" y="107"/>
                  </a:cubicBezTo>
                  <a:cubicBezTo>
                    <a:pt x="115" y="109"/>
                    <a:pt x="115" y="109"/>
                    <a:pt x="110" y="110"/>
                  </a:cubicBezTo>
                  <a:cubicBezTo>
                    <a:pt x="106" y="110"/>
                    <a:pt x="106" y="110"/>
                    <a:pt x="106" y="110"/>
                  </a:cubicBezTo>
                  <a:cubicBezTo>
                    <a:pt x="105" y="111"/>
                    <a:pt x="104" y="111"/>
                    <a:pt x="102" y="111"/>
                  </a:cubicBezTo>
                  <a:cubicBezTo>
                    <a:pt x="100" y="111"/>
                    <a:pt x="100" y="111"/>
                    <a:pt x="100" y="111"/>
                  </a:cubicBezTo>
                  <a:cubicBezTo>
                    <a:pt x="100" y="111"/>
                    <a:pt x="99" y="111"/>
                    <a:pt x="98" y="112"/>
                  </a:cubicBezTo>
                  <a:cubicBezTo>
                    <a:pt x="97" y="112"/>
                    <a:pt x="97" y="112"/>
                    <a:pt x="97" y="112"/>
                  </a:cubicBezTo>
                  <a:cubicBezTo>
                    <a:pt x="96" y="112"/>
                    <a:pt x="96" y="112"/>
                    <a:pt x="95" y="112"/>
                  </a:cubicBezTo>
                  <a:cubicBezTo>
                    <a:pt x="94" y="112"/>
                    <a:pt x="94" y="112"/>
                    <a:pt x="94" y="112"/>
                  </a:cubicBezTo>
                  <a:cubicBezTo>
                    <a:pt x="94" y="112"/>
                    <a:pt x="93" y="112"/>
                    <a:pt x="93" y="112"/>
                  </a:cubicBezTo>
                  <a:cubicBezTo>
                    <a:pt x="92" y="112"/>
                    <a:pt x="92" y="112"/>
                    <a:pt x="92" y="112"/>
                  </a:cubicBezTo>
                  <a:cubicBezTo>
                    <a:pt x="92" y="112"/>
                    <a:pt x="91" y="112"/>
                    <a:pt x="91" y="112"/>
                  </a:cubicBezTo>
                  <a:cubicBezTo>
                    <a:pt x="90" y="112"/>
                    <a:pt x="90" y="112"/>
                    <a:pt x="90" y="112"/>
                  </a:cubicBezTo>
                  <a:cubicBezTo>
                    <a:pt x="90" y="112"/>
                    <a:pt x="90" y="112"/>
                    <a:pt x="90" y="112"/>
                  </a:cubicBezTo>
                  <a:cubicBezTo>
                    <a:pt x="89" y="112"/>
                    <a:pt x="89" y="112"/>
                    <a:pt x="89" y="112"/>
                  </a:cubicBezTo>
                  <a:cubicBezTo>
                    <a:pt x="88" y="112"/>
                    <a:pt x="88" y="112"/>
                    <a:pt x="88" y="112"/>
                  </a:cubicBezTo>
                  <a:cubicBezTo>
                    <a:pt x="87" y="112"/>
                    <a:pt x="87" y="112"/>
                    <a:pt x="87" y="112"/>
                  </a:cubicBezTo>
                  <a:cubicBezTo>
                    <a:pt x="87" y="112"/>
                    <a:pt x="87" y="112"/>
                    <a:pt x="87" y="112"/>
                  </a:cubicBezTo>
                  <a:cubicBezTo>
                    <a:pt x="86" y="112"/>
                    <a:pt x="86" y="112"/>
                    <a:pt x="86" y="112"/>
                  </a:cubicBezTo>
                  <a:cubicBezTo>
                    <a:pt x="85" y="112"/>
                    <a:pt x="85" y="112"/>
                    <a:pt x="85" y="112"/>
                  </a:cubicBezTo>
                  <a:cubicBezTo>
                    <a:pt x="84" y="112"/>
                    <a:pt x="84" y="112"/>
                    <a:pt x="84" y="112"/>
                  </a:cubicBezTo>
                  <a:cubicBezTo>
                    <a:pt x="78" y="112"/>
                    <a:pt x="72" y="111"/>
                    <a:pt x="66" y="110"/>
                  </a:cubicBezTo>
                  <a:cubicBezTo>
                    <a:pt x="61" y="109"/>
                    <a:pt x="61" y="109"/>
                    <a:pt x="61" y="109"/>
                  </a:cubicBezTo>
                  <a:cubicBezTo>
                    <a:pt x="58" y="109"/>
                    <a:pt x="55" y="108"/>
                    <a:pt x="52" y="107"/>
                  </a:cubicBezTo>
                  <a:cubicBezTo>
                    <a:pt x="47" y="105"/>
                    <a:pt x="47" y="105"/>
                    <a:pt x="47" y="105"/>
                  </a:cubicBezTo>
                  <a:cubicBezTo>
                    <a:pt x="45" y="104"/>
                    <a:pt x="42" y="103"/>
                    <a:pt x="40" y="102"/>
                  </a:cubicBezTo>
                  <a:cubicBezTo>
                    <a:pt x="35" y="99"/>
                    <a:pt x="35" y="99"/>
                    <a:pt x="35" y="99"/>
                  </a:cubicBezTo>
                  <a:cubicBezTo>
                    <a:pt x="33" y="98"/>
                    <a:pt x="31" y="97"/>
                    <a:pt x="29" y="96"/>
                  </a:cubicBezTo>
                  <a:cubicBezTo>
                    <a:pt x="24" y="93"/>
                    <a:pt x="24" y="93"/>
                    <a:pt x="24" y="93"/>
                  </a:cubicBezTo>
                  <a:cubicBezTo>
                    <a:pt x="23" y="92"/>
                    <a:pt x="21" y="90"/>
                    <a:pt x="20" y="89"/>
                  </a:cubicBezTo>
                  <a:cubicBezTo>
                    <a:pt x="16" y="85"/>
                    <a:pt x="16" y="85"/>
                    <a:pt x="16" y="85"/>
                  </a:cubicBezTo>
                  <a:cubicBezTo>
                    <a:pt x="15" y="84"/>
                    <a:pt x="13" y="82"/>
                    <a:pt x="12" y="81"/>
                  </a:cubicBezTo>
                  <a:cubicBezTo>
                    <a:pt x="9" y="77"/>
                    <a:pt x="9" y="77"/>
                    <a:pt x="9" y="77"/>
                  </a:cubicBezTo>
                  <a:cubicBezTo>
                    <a:pt x="8" y="75"/>
                    <a:pt x="7" y="74"/>
                    <a:pt x="6" y="72"/>
                  </a:cubicBezTo>
                  <a:cubicBezTo>
                    <a:pt x="4" y="68"/>
                    <a:pt x="4" y="68"/>
                    <a:pt x="4" y="68"/>
                  </a:cubicBezTo>
                  <a:cubicBezTo>
                    <a:pt x="3" y="66"/>
                    <a:pt x="2" y="64"/>
                    <a:pt x="2" y="63"/>
                  </a:cubicBezTo>
                  <a:cubicBezTo>
                    <a:pt x="1" y="58"/>
                    <a:pt x="1" y="58"/>
                    <a:pt x="1" y="58"/>
                  </a:cubicBezTo>
                  <a:cubicBezTo>
                    <a:pt x="0" y="55"/>
                    <a:pt x="0" y="55"/>
                    <a:pt x="0" y="55"/>
                  </a:cubicBezTo>
                  <a:cubicBezTo>
                    <a:pt x="0" y="56"/>
                    <a:pt x="0" y="56"/>
                    <a:pt x="0" y="56"/>
                  </a:cubicBezTo>
                  <a:cubicBezTo>
                    <a:pt x="11" y="94"/>
                    <a:pt x="123" y="75"/>
                    <a:pt x="146" y="31"/>
                  </a:cubicBezTo>
                  <a:cubicBezTo>
                    <a:pt x="149" y="26"/>
                    <a:pt x="154" y="12"/>
                    <a:pt x="140" y="0"/>
                  </a:cubicBezTo>
                  <a:cubicBezTo>
                    <a:pt x="160" y="12"/>
                    <a:pt x="173" y="30"/>
                    <a:pt x="173" y="50"/>
                  </a:cubicBezTo>
                </a:path>
              </a:pathLst>
            </a:custGeom>
            <a:solidFill>
              <a:srgbClr val="5419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158"/>
            <p:cNvSpPr>
              <a:spLocks/>
            </p:cNvSpPr>
            <p:nvPr/>
          </p:nvSpPr>
          <p:spPr bwMode="auto">
            <a:xfrm>
              <a:off x="1196" y="2562"/>
              <a:ext cx="87" cy="199"/>
            </a:xfrm>
            <a:custGeom>
              <a:avLst/>
              <a:gdLst/>
              <a:ahLst/>
              <a:cxnLst>
                <a:cxn ang="0">
                  <a:pos x="11" y="0"/>
                </a:cxn>
                <a:cxn ang="0">
                  <a:pos x="21" y="7"/>
                </a:cxn>
                <a:cxn ang="0">
                  <a:pos x="26" y="10"/>
                </a:cxn>
                <a:cxn ang="0">
                  <a:pos x="30" y="14"/>
                </a:cxn>
                <a:cxn ang="0">
                  <a:pos x="34" y="18"/>
                </a:cxn>
                <a:cxn ang="0">
                  <a:pos x="37" y="22"/>
                </a:cxn>
                <a:cxn ang="0">
                  <a:pos x="40" y="27"/>
                </a:cxn>
                <a:cxn ang="0">
                  <a:pos x="43" y="32"/>
                </a:cxn>
                <a:cxn ang="0">
                  <a:pos x="45" y="36"/>
                </a:cxn>
                <a:cxn ang="0">
                  <a:pos x="46" y="41"/>
                </a:cxn>
                <a:cxn ang="0">
                  <a:pos x="47" y="46"/>
                </a:cxn>
                <a:cxn ang="0">
                  <a:pos x="47" y="52"/>
                </a:cxn>
                <a:cxn ang="0">
                  <a:pos x="47" y="57"/>
                </a:cxn>
                <a:cxn ang="0">
                  <a:pos x="46" y="62"/>
                </a:cxn>
                <a:cxn ang="0">
                  <a:pos x="45" y="67"/>
                </a:cxn>
                <a:cxn ang="0">
                  <a:pos x="43" y="71"/>
                </a:cxn>
                <a:cxn ang="0">
                  <a:pos x="41" y="76"/>
                </a:cxn>
                <a:cxn ang="0">
                  <a:pos x="38" y="81"/>
                </a:cxn>
                <a:cxn ang="0">
                  <a:pos x="34" y="85"/>
                </a:cxn>
                <a:cxn ang="0">
                  <a:pos x="31" y="89"/>
                </a:cxn>
                <a:cxn ang="0">
                  <a:pos x="26" y="93"/>
                </a:cxn>
                <a:cxn ang="0">
                  <a:pos x="22" y="96"/>
                </a:cxn>
                <a:cxn ang="0">
                  <a:pos x="17" y="100"/>
                </a:cxn>
                <a:cxn ang="0">
                  <a:pos x="12" y="103"/>
                </a:cxn>
                <a:cxn ang="0">
                  <a:pos x="6" y="105"/>
                </a:cxn>
                <a:cxn ang="0">
                  <a:pos x="0" y="108"/>
                </a:cxn>
                <a:cxn ang="0">
                  <a:pos x="46" y="53"/>
                </a:cxn>
                <a:cxn ang="0">
                  <a:pos x="19" y="7"/>
                </a:cxn>
                <a:cxn ang="0">
                  <a:pos x="18" y="5"/>
                </a:cxn>
                <a:cxn ang="0">
                  <a:pos x="10" y="0"/>
                </a:cxn>
                <a:cxn ang="0">
                  <a:pos x="11" y="0"/>
                </a:cxn>
              </a:cxnLst>
              <a:rect l="0" t="0" r="r" b="b"/>
              <a:pathLst>
                <a:path w="47" h="108">
                  <a:moveTo>
                    <a:pt x="11" y="0"/>
                  </a:moveTo>
                  <a:cubicBezTo>
                    <a:pt x="14" y="2"/>
                    <a:pt x="17" y="4"/>
                    <a:pt x="21" y="7"/>
                  </a:cubicBezTo>
                  <a:cubicBezTo>
                    <a:pt x="26" y="10"/>
                    <a:pt x="26" y="10"/>
                    <a:pt x="26" y="10"/>
                  </a:cubicBezTo>
                  <a:cubicBezTo>
                    <a:pt x="27" y="11"/>
                    <a:pt x="29" y="13"/>
                    <a:pt x="30" y="14"/>
                  </a:cubicBezTo>
                  <a:cubicBezTo>
                    <a:pt x="34" y="18"/>
                    <a:pt x="34" y="18"/>
                    <a:pt x="34" y="18"/>
                  </a:cubicBezTo>
                  <a:cubicBezTo>
                    <a:pt x="35" y="19"/>
                    <a:pt x="36" y="21"/>
                    <a:pt x="37" y="22"/>
                  </a:cubicBezTo>
                  <a:cubicBezTo>
                    <a:pt x="40" y="27"/>
                    <a:pt x="40" y="27"/>
                    <a:pt x="40" y="27"/>
                  </a:cubicBezTo>
                  <a:cubicBezTo>
                    <a:pt x="41" y="28"/>
                    <a:pt x="42" y="30"/>
                    <a:pt x="43" y="32"/>
                  </a:cubicBezTo>
                  <a:cubicBezTo>
                    <a:pt x="45" y="36"/>
                    <a:pt x="45" y="36"/>
                    <a:pt x="45" y="36"/>
                  </a:cubicBezTo>
                  <a:cubicBezTo>
                    <a:pt x="45" y="38"/>
                    <a:pt x="46" y="40"/>
                    <a:pt x="46" y="41"/>
                  </a:cubicBezTo>
                  <a:cubicBezTo>
                    <a:pt x="47" y="46"/>
                    <a:pt x="47" y="46"/>
                    <a:pt x="47" y="46"/>
                  </a:cubicBezTo>
                  <a:cubicBezTo>
                    <a:pt x="47" y="48"/>
                    <a:pt x="47" y="50"/>
                    <a:pt x="47" y="52"/>
                  </a:cubicBezTo>
                  <a:cubicBezTo>
                    <a:pt x="47" y="57"/>
                    <a:pt x="47" y="57"/>
                    <a:pt x="47" y="57"/>
                  </a:cubicBezTo>
                  <a:cubicBezTo>
                    <a:pt x="46" y="62"/>
                    <a:pt x="46" y="62"/>
                    <a:pt x="46" y="62"/>
                  </a:cubicBezTo>
                  <a:cubicBezTo>
                    <a:pt x="45" y="67"/>
                    <a:pt x="45" y="67"/>
                    <a:pt x="45" y="67"/>
                  </a:cubicBezTo>
                  <a:cubicBezTo>
                    <a:pt x="44" y="68"/>
                    <a:pt x="44" y="70"/>
                    <a:pt x="43" y="71"/>
                  </a:cubicBezTo>
                  <a:cubicBezTo>
                    <a:pt x="41" y="76"/>
                    <a:pt x="41" y="76"/>
                    <a:pt x="41" y="76"/>
                  </a:cubicBezTo>
                  <a:cubicBezTo>
                    <a:pt x="40" y="77"/>
                    <a:pt x="39" y="79"/>
                    <a:pt x="38" y="81"/>
                  </a:cubicBezTo>
                  <a:cubicBezTo>
                    <a:pt x="34" y="85"/>
                    <a:pt x="34" y="85"/>
                    <a:pt x="34" y="85"/>
                  </a:cubicBezTo>
                  <a:cubicBezTo>
                    <a:pt x="33" y="86"/>
                    <a:pt x="32" y="88"/>
                    <a:pt x="31" y="89"/>
                  </a:cubicBezTo>
                  <a:cubicBezTo>
                    <a:pt x="26" y="93"/>
                    <a:pt x="26" y="93"/>
                    <a:pt x="26" y="93"/>
                  </a:cubicBezTo>
                  <a:cubicBezTo>
                    <a:pt x="25" y="94"/>
                    <a:pt x="23" y="95"/>
                    <a:pt x="22" y="96"/>
                  </a:cubicBezTo>
                  <a:cubicBezTo>
                    <a:pt x="17" y="100"/>
                    <a:pt x="17" y="100"/>
                    <a:pt x="17" y="100"/>
                  </a:cubicBezTo>
                  <a:cubicBezTo>
                    <a:pt x="15" y="101"/>
                    <a:pt x="13" y="102"/>
                    <a:pt x="12" y="103"/>
                  </a:cubicBezTo>
                  <a:cubicBezTo>
                    <a:pt x="6" y="105"/>
                    <a:pt x="6" y="105"/>
                    <a:pt x="6" y="105"/>
                  </a:cubicBezTo>
                  <a:cubicBezTo>
                    <a:pt x="4" y="106"/>
                    <a:pt x="2" y="107"/>
                    <a:pt x="0" y="108"/>
                  </a:cubicBezTo>
                  <a:cubicBezTo>
                    <a:pt x="27" y="98"/>
                    <a:pt x="46" y="77"/>
                    <a:pt x="46" y="53"/>
                  </a:cubicBezTo>
                  <a:cubicBezTo>
                    <a:pt x="46" y="35"/>
                    <a:pt x="36" y="19"/>
                    <a:pt x="19" y="7"/>
                  </a:cubicBezTo>
                  <a:cubicBezTo>
                    <a:pt x="19" y="7"/>
                    <a:pt x="18" y="6"/>
                    <a:pt x="18" y="5"/>
                  </a:cubicBezTo>
                  <a:cubicBezTo>
                    <a:pt x="16" y="3"/>
                    <a:pt x="14" y="2"/>
                    <a:pt x="10" y="0"/>
                  </a:cubicBezTo>
                  <a:cubicBezTo>
                    <a:pt x="10" y="0"/>
                    <a:pt x="11" y="0"/>
                    <a:pt x="11" y="0"/>
                  </a:cubicBezTo>
                </a:path>
              </a:pathLst>
            </a:custGeom>
            <a:solidFill>
              <a:srgbClr val="4B1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3" name="Freeform 159"/>
            <p:cNvSpPr>
              <a:spLocks/>
            </p:cNvSpPr>
            <p:nvPr/>
          </p:nvSpPr>
          <p:spPr bwMode="auto">
            <a:xfrm>
              <a:off x="964" y="2575"/>
              <a:ext cx="317" cy="199"/>
            </a:xfrm>
            <a:custGeom>
              <a:avLst/>
              <a:gdLst/>
              <a:ahLst/>
              <a:cxnLst>
                <a:cxn ang="0">
                  <a:pos x="172" y="46"/>
                </a:cxn>
                <a:cxn ang="0">
                  <a:pos x="126" y="101"/>
                </a:cxn>
                <a:cxn ang="0">
                  <a:pos x="121" y="103"/>
                </a:cxn>
                <a:cxn ang="0">
                  <a:pos x="109" y="106"/>
                </a:cxn>
                <a:cxn ang="0">
                  <a:pos x="105" y="106"/>
                </a:cxn>
                <a:cxn ang="0">
                  <a:pos x="101" y="107"/>
                </a:cxn>
                <a:cxn ang="0">
                  <a:pos x="99" y="107"/>
                </a:cxn>
                <a:cxn ang="0">
                  <a:pos x="97" y="108"/>
                </a:cxn>
                <a:cxn ang="0">
                  <a:pos x="96" y="108"/>
                </a:cxn>
                <a:cxn ang="0">
                  <a:pos x="94" y="108"/>
                </a:cxn>
                <a:cxn ang="0">
                  <a:pos x="93" y="108"/>
                </a:cxn>
                <a:cxn ang="0">
                  <a:pos x="92" y="108"/>
                </a:cxn>
                <a:cxn ang="0">
                  <a:pos x="91" y="108"/>
                </a:cxn>
                <a:cxn ang="0">
                  <a:pos x="90" y="108"/>
                </a:cxn>
                <a:cxn ang="0">
                  <a:pos x="89" y="108"/>
                </a:cxn>
                <a:cxn ang="0">
                  <a:pos x="89" y="108"/>
                </a:cxn>
                <a:cxn ang="0">
                  <a:pos x="88" y="108"/>
                </a:cxn>
                <a:cxn ang="0">
                  <a:pos x="87" y="108"/>
                </a:cxn>
                <a:cxn ang="0">
                  <a:pos x="86" y="108"/>
                </a:cxn>
                <a:cxn ang="0">
                  <a:pos x="86" y="108"/>
                </a:cxn>
                <a:cxn ang="0">
                  <a:pos x="85" y="108"/>
                </a:cxn>
                <a:cxn ang="0">
                  <a:pos x="84" y="108"/>
                </a:cxn>
                <a:cxn ang="0">
                  <a:pos x="83" y="108"/>
                </a:cxn>
                <a:cxn ang="0">
                  <a:pos x="65" y="106"/>
                </a:cxn>
                <a:cxn ang="0">
                  <a:pos x="60" y="105"/>
                </a:cxn>
                <a:cxn ang="0">
                  <a:pos x="51" y="103"/>
                </a:cxn>
                <a:cxn ang="0">
                  <a:pos x="46" y="101"/>
                </a:cxn>
                <a:cxn ang="0">
                  <a:pos x="39" y="98"/>
                </a:cxn>
                <a:cxn ang="0">
                  <a:pos x="34" y="95"/>
                </a:cxn>
                <a:cxn ang="0">
                  <a:pos x="28" y="92"/>
                </a:cxn>
                <a:cxn ang="0">
                  <a:pos x="23" y="89"/>
                </a:cxn>
                <a:cxn ang="0">
                  <a:pos x="19" y="85"/>
                </a:cxn>
                <a:cxn ang="0">
                  <a:pos x="15" y="81"/>
                </a:cxn>
                <a:cxn ang="0">
                  <a:pos x="11" y="77"/>
                </a:cxn>
                <a:cxn ang="0">
                  <a:pos x="8" y="73"/>
                </a:cxn>
                <a:cxn ang="0">
                  <a:pos x="5" y="68"/>
                </a:cxn>
                <a:cxn ang="0">
                  <a:pos x="3" y="64"/>
                </a:cxn>
                <a:cxn ang="0">
                  <a:pos x="1" y="59"/>
                </a:cxn>
                <a:cxn ang="0">
                  <a:pos x="0" y="55"/>
                </a:cxn>
                <a:cxn ang="0">
                  <a:pos x="0" y="56"/>
                </a:cxn>
                <a:cxn ang="0">
                  <a:pos x="149" y="27"/>
                </a:cxn>
                <a:cxn ang="0">
                  <a:pos x="145" y="0"/>
                </a:cxn>
                <a:cxn ang="0">
                  <a:pos x="172" y="46"/>
                </a:cxn>
              </a:cxnLst>
              <a:rect l="0" t="0" r="r" b="b"/>
              <a:pathLst>
                <a:path w="172" h="108">
                  <a:moveTo>
                    <a:pt x="172" y="46"/>
                  </a:moveTo>
                  <a:cubicBezTo>
                    <a:pt x="172" y="70"/>
                    <a:pt x="153" y="91"/>
                    <a:pt x="126" y="101"/>
                  </a:cubicBezTo>
                  <a:cubicBezTo>
                    <a:pt x="124" y="102"/>
                    <a:pt x="122" y="102"/>
                    <a:pt x="121" y="103"/>
                  </a:cubicBezTo>
                  <a:cubicBezTo>
                    <a:pt x="114" y="105"/>
                    <a:pt x="114" y="105"/>
                    <a:pt x="109" y="106"/>
                  </a:cubicBezTo>
                  <a:cubicBezTo>
                    <a:pt x="105" y="106"/>
                    <a:pt x="105" y="106"/>
                    <a:pt x="105" y="106"/>
                  </a:cubicBezTo>
                  <a:cubicBezTo>
                    <a:pt x="104" y="107"/>
                    <a:pt x="103" y="107"/>
                    <a:pt x="101" y="107"/>
                  </a:cubicBezTo>
                  <a:cubicBezTo>
                    <a:pt x="99" y="107"/>
                    <a:pt x="99" y="107"/>
                    <a:pt x="99" y="107"/>
                  </a:cubicBezTo>
                  <a:cubicBezTo>
                    <a:pt x="99" y="107"/>
                    <a:pt x="98" y="107"/>
                    <a:pt x="97" y="108"/>
                  </a:cubicBezTo>
                  <a:cubicBezTo>
                    <a:pt x="96" y="108"/>
                    <a:pt x="96" y="108"/>
                    <a:pt x="96" y="108"/>
                  </a:cubicBezTo>
                  <a:cubicBezTo>
                    <a:pt x="95" y="108"/>
                    <a:pt x="95" y="108"/>
                    <a:pt x="94" y="108"/>
                  </a:cubicBezTo>
                  <a:cubicBezTo>
                    <a:pt x="93" y="108"/>
                    <a:pt x="93" y="108"/>
                    <a:pt x="93" y="108"/>
                  </a:cubicBezTo>
                  <a:cubicBezTo>
                    <a:pt x="93" y="108"/>
                    <a:pt x="92" y="108"/>
                    <a:pt x="92" y="108"/>
                  </a:cubicBezTo>
                  <a:cubicBezTo>
                    <a:pt x="91" y="108"/>
                    <a:pt x="91" y="108"/>
                    <a:pt x="91" y="108"/>
                  </a:cubicBezTo>
                  <a:cubicBezTo>
                    <a:pt x="91" y="108"/>
                    <a:pt x="90" y="108"/>
                    <a:pt x="90" y="108"/>
                  </a:cubicBezTo>
                  <a:cubicBezTo>
                    <a:pt x="89" y="108"/>
                    <a:pt x="89" y="108"/>
                    <a:pt x="89" y="108"/>
                  </a:cubicBezTo>
                  <a:cubicBezTo>
                    <a:pt x="89" y="108"/>
                    <a:pt x="89" y="108"/>
                    <a:pt x="89" y="108"/>
                  </a:cubicBezTo>
                  <a:cubicBezTo>
                    <a:pt x="88" y="108"/>
                    <a:pt x="88" y="108"/>
                    <a:pt x="88" y="108"/>
                  </a:cubicBezTo>
                  <a:cubicBezTo>
                    <a:pt x="87" y="108"/>
                    <a:pt x="87" y="108"/>
                    <a:pt x="87" y="108"/>
                  </a:cubicBezTo>
                  <a:cubicBezTo>
                    <a:pt x="86" y="108"/>
                    <a:pt x="86" y="108"/>
                    <a:pt x="86" y="108"/>
                  </a:cubicBezTo>
                  <a:cubicBezTo>
                    <a:pt x="86" y="108"/>
                    <a:pt x="86" y="108"/>
                    <a:pt x="86" y="108"/>
                  </a:cubicBezTo>
                  <a:cubicBezTo>
                    <a:pt x="85" y="108"/>
                    <a:pt x="85" y="108"/>
                    <a:pt x="85" y="108"/>
                  </a:cubicBezTo>
                  <a:cubicBezTo>
                    <a:pt x="84" y="108"/>
                    <a:pt x="84" y="108"/>
                    <a:pt x="84" y="108"/>
                  </a:cubicBezTo>
                  <a:cubicBezTo>
                    <a:pt x="83" y="108"/>
                    <a:pt x="83" y="108"/>
                    <a:pt x="83" y="108"/>
                  </a:cubicBezTo>
                  <a:cubicBezTo>
                    <a:pt x="77" y="108"/>
                    <a:pt x="71" y="107"/>
                    <a:pt x="65" y="106"/>
                  </a:cubicBezTo>
                  <a:cubicBezTo>
                    <a:pt x="60" y="105"/>
                    <a:pt x="60" y="105"/>
                    <a:pt x="60" y="105"/>
                  </a:cubicBezTo>
                  <a:cubicBezTo>
                    <a:pt x="57" y="105"/>
                    <a:pt x="54" y="104"/>
                    <a:pt x="51" y="103"/>
                  </a:cubicBezTo>
                  <a:cubicBezTo>
                    <a:pt x="46" y="101"/>
                    <a:pt x="46" y="101"/>
                    <a:pt x="46" y="101"/>
                  </a:cubicBezTo>
                  <a:cubicBezTo>
                    <a:pt x="44" y="100"/>
                    <a:pt x="41" y="99"/>
                    <a:pt x="39" y="98"/>
                  </a:cubicBezTo>
                  <a:cubicBezTo>
                    <a:pt x="34" y="95"/>
                    <a:pt x="34" y="95"/>
                    <a:pt x="34" y="95"/>
                  </a:cubicBezTo>
                  <a:cubicBezTo>
                    <a:pt x="32" y="94"/>
                    <a:pt x="30" y="93"/>
                    <a:pt x="28" y="92"/>
                  </a:cubicBezTo>
                  <a:cubicBezTo>
                    <a:pt x="23" y="89"/>
                    <a:pt x="23" y="89"/>
                    <a:pt x="23" y="89"/>
                  </a:cubicBezTo>
                  <a:cubicBezTo>
                    <a:pt x="22" y="88"/>
                    <a:pt x="20" y="86"/>
                    <a:pt x="19" y="85"/>
                  </a:cubicBezTo>
                  <a:cubicBezTo>
                    <a:pt x="15" y="81"/>
                    <a:pt x="15" y="81"/>
                    <a:pt x="15" y="81"/>
                  </a:cubicBezTo>
                  <a:cubicBezTo>
                    <a:pt x="14" y="80"/>
                    <a:pt x="12" y="78"/>
                    <a:pt x="11" y="77"/>
                  </a:cubicBezTo>
                  <a:cubicBezTo>
                    <a:pt x="8" y="73"/>
                    <a:pt x="8" y="73"/>
                    <a:pt x="8" y="73"/>
                  </a:cubicBezTo>
                  <a:cubicBezTo>
                    <a:pt x="7" y="71"/>
                    <a:pt x="6" y="70"/>
                    <a:pt x="5" y="68"/>
                  </a:cubicBezTo>
                  <a:cubicBezTo>
                    <a:pt x="3" y="64"/>
                    <a:pt x="3" y="64"/>
                    <a:pt x="3" y="64"/>
                  </a:cubicBezTo>
                  <a:cubicBezTo>
                    <a:pt x="2" y="62"/>
                    <a:pt x="1" y="60"/>
                    <a:pt x="1" y="59"/>
                  </a:cubicBezTo>
                  <a:cubicBezTo>
                    <a:pt x="1" y="58"/>
                    <a:pt x="0" y="56"/>
                    <a:pt x="0" y="55"/>
                  </a:cubicBezTo>
                  <a:cubicBezTo>
                    <a:pt x="0" y="56"/>
                    <a:pt x="0" y="56"/>
                    <a:pt x="0" y="56"/>
                  </a:cubicBezTo>
                  <a:cubicBezTo>
                    <a:pt x="15" y="98"/>
                    <a:pt x="131" y="68"/>
                    <a:pt x="149" y="27"/>
                  </a:cubicBezTo>
                  <a:cubicBezTo>
                    <a:pt x="151" y="23"/>
                    <a:pt x="156" y="12"/>
                    <a:pt x="145" y="0"/>
                  </a:cubicBezTo>
                  <a:cubicBezTo>
                    <a:pt x="162" y="12"/>
                    <a:pt x="172" y="28"/>
                    <a:pt x="172" y="46"/>
                  </a:cubicBezTo>
                </a:path>
              </a:pathLst>
            </a:custGeom>
            <a:solidFill>
              <a:srgbClr val="4B1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Freeform 160"/>
            <p:cNvSpPr>
              <a:spLocks/>
            </p:cNvSpPr>
            <p:nvPr/>
          </p:nvSpPr>
          <p:spPr bwMode="auto">
            <a:xfrm>
              <a:off x="1196" y="2571"/>
              <a:ext cx="87" cy="190"/>
            </a:xfrm>
            <a:custGeom>
              <a:avLst/>
              <a:gdLst/>
              <a:ahLst/>
              <a:cxnLst>
                <a:cxn ang="0">
                  <a:pos x="21" y="2"/>
                </a:cxn>
                <a:cxn ang="0">
                  <a:pos x="30" y="9"/>
                </a:cxn>
                <a:cxn ang="0">
                  <a:pos x="34" y="13"/>
                </a:cxn>
                <a:cxn ang="0">
                  <a:pos x="37" y="17"/>
                </a:cxn>
                <a:cxn ang="0">
                  <a:pos x="40" y="22"/>
                </a:cxn>
                <a:cxn ang="0">
                  <a:pos x="43" y="27"/>
                </a:cxn>
                <a:cxn ang="0">
                  <a:pos x="45" y="31"/>
                </a:cxn>
                <a:cxn ang="0">
                  <a:pos x="46" y="36"/>
                </a:cxn>
                <a:cxn ang="0">
                  <a:pos x="47" y="41"/>
                </a:cxn>
                <a:cxn ang="0">
                  <a:pos x="47" y="47"/>
                </a:cxn>
                <a:cxn ang="0">
                  <a:pos x="47" y="52"/>
                </a:cxn>
                <a:cxn ang="0">
                  <a:pos x="46" y="57"/>
                </a:cxn>
                <a:cxn ang="0">
                  <a:pos x="45" y="62"/>
                </a:cxn>
                <a:cxn ang="0">
                  <a:pos x="43" y="66"/>
                </a:cxn>
                <a:cxn ang="0">
                  <a:pos x="41" y="71"/>
                </a:cxn>
                <a:cxn ang="0">
                  <a:pos x="38" y="76"/>
                </a:cxn>
                <a:cxn ang="0">
                  <a:pos x="34" y="80"/>
                </a:cxn>
                <a:cxn ang="0">
                  <a:pos x="31" y="84"/>
                </a:cxn>
                <a:cxn ang="0">
                  <a:pos x="26" y="88"/>
                </a:cxn>
                <a:cxn ang="0">
                  <a:pos x="22" y="91"/>
                </a:cxn>
                <a:cxn ang="0">
                  <a:pos x="17" y="95"/>
                </a:cxn>
                <a:cxn ang="0">
                  <a:pos x="12" y="98"/>
                </a:cxn>
                <a:cxn ang="0">
                  <a:pos x="6" y="100"/>
                </a:cxn>
                <a:cxn ang="0">
                  <a:pos x="0" y="103"/>
                </a:cxn>
                <a:cxn ang="0">
                  <a:pos x="46" y="48"/>
                </a:cxn>
                <a:cxn ang="0">
                  <a:pos x="25" y="7"/>
                </a:cxn>
                <a:cxn ang="0">
                  <a:pos x="24" y="5"/>
                </a:cxn>
                <a:cxn ang="0">
                  <a:pos x="18" y="0"/>
                </a:cxn>
                <a:cxn ang="0">
                  <a:pos x="21" y="2"/>
                </a:cxn>
              </a:cxnLst>
              <a:rect l="0" t="0" r="r" b="b"/>
              <a:pathLst>
                <a:path w="47" h="103">
                  <a:moveTo>
                    <a:pt x="21" y="2"/>
                  </a:moveTo>
                  <a:cubicBezTo>
                    <a:pt x="23" y="3"/>
                    <a:pt x="26" y="5"/>
                    <a:pt x="30" y="9"/>
                  </a:cubicBezTo>
                  <a:cubicBezTo>
                    <a:pt x="34" y="13"/>
                    <a:pt x="34" y="13"/>
                    <a:pt x="34" y="13"/>
                  </a:cubicBezTo>
                  <a:cubicBezTo>
                    <a:pt x="35" y="14"/>
                    <a:pt x="36" y="16"/>
                    <a:pt x="37" y="17"/>
                  </a:cubicBezTo>
                  <a:cubicBezTo>
                    <a:pt x="40" y="22"/>
                    <a:pt x="40" y="22"/>
                    <a:pt x="40" y="22"/>
                  </a:cubicBezTo>
                  <a:cubicBezTo>
                    <a:pt x="41" y="23"/>
                    <a:pt x="42" y="25"/>
                    <a:pt x="43" y="27"/>
                  </a:cubicBezTo>
                  <a:cubicBezTo>
                    <a:pt x="45" y="31"/>
                    <a:pt x="45" y="31"/>
                    <a:pt x="45" y="31"/>
                  </a:cubicBezTo>
                  <a:cubicBezTo>
                    <a:pt x="45" y="33"/>
                    <a:pt x="46" y="35"/>
                    <a:pt x="46" y="36"/>
                  </a:cubicBezTo>
                  <a:cubicBezTo>
                    <a:pt x="47" y="41"/>
                    <a:pt x="47" y="41"/>
                    <a:pt x="47" y="41"/>
                  </a:cubicBezTo>
                  <a:cubicBezTo>
                    <a:pt x="47" y="43"/>
                    <a:pt x="47" y="45"/>
                    <a:pt x="47" y="47"/>
                  </a:cubicBezTo>
                  <a:cubicBezTo>
                    <a:pt x="47" y="52"/>
                    <a:pt x="47" y="52"/>
                    <a:pt x="47" y="52"/>
                  </a:cubicBezTo>
                  <a:cubicBezTo>
                    <a:pt x="46" y="57"/>
                    <a:pt x="46" y="57"/>
                    <a:pt x="46" y="57"/>
                  </a:cubicBezTo>
                  <a:cubicBezTo>
                    <a:pt x="45" y="62"/>
                    <a:pt x="45" y="62"/>
                    <a:pt x="45" y="62"/>
                  </a:cubicBezTo>
                  <a:cubicBezTo>
                    <a:pt x="44" y="63"/>
                    <a:pt x="44" y="65"/>
                    <a:pt x="43" y="66"/>
                  </a:cubicBezTo>
                  <a:cubicBezTo>
                    <a:pt x="41" y="71"/>
                    <a:pt x="41" y="71"/>
                    <a:pt x="41" y="71"/>
                  </a:cubicBezTo>
                  <a:cubicBezTo>
                    <a:pt x="40" y="72"/>
                    <a:pt x="39" y="74"/>
                    <a:pt x="38" y="76"/>
                  </a:cubicBezTo>
                  <a:cubicBezTo>
                    <a:pt x="34" y="80"/>
                    <a:pt x="34" y="80"/>
                    <a:pt x="34" y="80"/>
                  </a:cubicBezTo>
                  <a:cubicBezTo>
                    <a:pt x="33" y="81"/>
                    <a:pt x="32" y="83"/>
                    <a:pt x="31" y="84"/>
                  </a:cubicBezTo>
                  <a:cubicBezTo>
                    <a:pt x="26" y="88"/>
                    <a:pt x="26" y="88"/>
                    <a:pt x="26" y="88"/>
                  </a:cubicBezTo>
                  <a:cubicBezTo>
                    <a:pt x="25" y="89"/>
                    <a:pt x="23" y="90"/>
                    <a:pt x="22" y="91"/>
                  </a:cubicBezTo>
                  <a:cubicBezTo>
                    <a:pt x="17" y="95"/>
                    <a:pt x="17" y="95"/>
                    <a:pt x="17" y="95"/>
                  </a:cubicBezTo>
                  <a:cubicBezTo>
                    <a:pt x="15" y="96"/>
                    <a:pt x="13" y="97"/>
                    <a:pt x="12" y="98"/>
                  </a:cubicBezTo>
                  <a:cubicBezTo>
                    <a:pt x="6" y="100"/>
                    <a:pt x="6" y="100"/>
                    <a:pt x="6" y="100"/>
                  </a:cubicBezTo>
                  <a:cubicBezTo>
                    <a:pt x="4" y="101"/>
                    <a:pt x="2" y="102"/>
                    <a:pt x="0" y="103"/>
                  </a:cubicBezTo>
                  <a:cubicBezTo>
                    <a:pt x="27" y="93"/>
                    <a:pt x="46" y="72"/>
                    <a:pt x="46" y="48"/>
                  </a:cubicBezTo>
                  <a:cubicBezTo>
                    <a:pt x="46" y="32"/>
                    <a:pt x="38" y="18"/>
                    <a:pt x="25" y="7"/>
                  </a:cubicBezTo>
                  <a:cubicBezTo>
                    <a:pt x="25" y="6"/>
                    <a:pt x="25" y="6"/>
                    <a:pt x="24" y="5"/>
                  </a:cubicBezTo>
                  <a:cubicBezTo>
                    <a:pt x="23" y="3"/>
                    <a:pt x="22" y="2"/>
                    <a:pt x="18" y="0"/>
                  </a:cubicBezTo>
                  <a:cubicBezTo>
                    <a:pt x="19" y="0"/>
                    <a:pt x="20" y="1"/>
                    <a:pt x="21" y="2"/>
                  </a:cubicBezTo>
                </a:path>
              </a:pathLst>
            </a:custGeom>
            <a:solidFill>
              <a:srgbClr val="4314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161"/>
            <p:cNvSpPr>
              <a:spLocks/>
            </p:cNvSpPr>
            <p:nvPr/>
          </p:nvSpPr>
          <p:spPr bwMode="auto">
            <a:xfrm>
              <a:off x="966" y="2584"/>
              <a:ext cx="315" cy="190"/>
            </a:xfrm>
            <a:custGeom>
              <a:avLst/>
              <a:gdLst/>
              <a:ahLst/>
              <a:cxnLst>
                <a:cxn ang="0">
                  <a:pos x="171" y="41"/>
                </a:cxn>
                <a:cxn ang="0">
                  <a:pos x="125" y="96"/>
                </a:cxn>
                <a:cxn ang="0">
                  <a:pos x="120" y="98"/>
                </a:cxn>
                <a:cxn ang="0">
                  <a:pos x="108" y="101"/>
                </a:cxn>
                <a:cxn ang="0">
                  <a:pos x="104" y="101"/>
                </a:cxn>
                <a:cxn ang="0">
                  <a:pos x="100" y="102"/>
                </a:cxn>
                <a:cxn ang="0">
                  <a:pos x="98" y="102"/>
                </a:cxn>
                <a:cxn ang="0">
                  <a:pos x="96" y="103"/>
                </a:cxn>
                <a:cxn ang="0">
                  <a:pos x="95" y="103"/>
                </a:cxn>
                <a:cxn ang="0">
                  <a:pos x="93" y="103"/>
                </a:cxn>
                <a:cxn ang="0">
                  <a:pos x="92" y="103"/>
                </a:cxn>
                <a:cxn ang="0">
                  <a:pos x="91" y="103"/>
                </a:cxn>
                <a:cxn ang="0">
                  <a:pos x="90" y="103"/>
                </a:cxn>
                <a:cxn ang="0">
                  <a:pos x="89" y="103"/>
                </a:cxn>
                <a:cxn ang="0">
                  <a:pos x="88" y="103"/>
                </a:cxn>
                <a:cxn ang="0">
                  <a:pos x="88" y="103"/>
                </a:cxn>
                <a:cxn ang="0">
                  <a:pos x="87" y="103"/>
                </a:cxn>
                <a:cxn ang="0">
                  <a:pos x="86" y="103"/>
                </a:cxn>
                <a:cxn ang="0">
                  <a:pos x="85" y="103"/>
                </a:cxn>
                <a:cxn ang="0">
                  <a:pos x="85" y="103"/>
                </a:cxn>
                <a:cxn ang="0">
                  <a:pos x="84" y="103"/>
                </a:cxn>
                <a:cxn ang="0">
                  <a:pos x="83" y="103"/>
                </a:cxn>
                <a:cxn ang="0">
                  <a:pos x="82" y="103"/>
                </a:cxn>
                <a:cxn ang="0">
                  <a:pos x="64" y="101"/>
                </a:cxn>
                <a:cxn ang="0">
                  <a:pos x="59" y="100"/>
                </a:cxn>
                <a:cxn ang="0">
                  <a:pos x="50" y="98"/>
                </a:cxn>
                <a:cxn ang="0">
                  <a:pos x="45" y="96"/>
                </a:cxn>
                <a:cxn ang="0">
                  <a:pos x="38" y="93"/>
                </a:cxn>
                <a:cxn ang="0">
                  <a:pos x="33" y="90"/>
                </a:cxn>
                <a:cxn ang="0">
                  <a:pos x="27" y="87"/>
                </a:cxn>
                <a:cxn ang="0">
                  <a:pos x="22" y="84"/>
                </a:cxn>
                <a:cxn ang="0">
                  <a:pos x="18" y="80"/>
                </a:cxn>
                <a:cxn ang="0">
                  <a:pos x="14" y="76"/>
                </a:cxn>
                <a:cxn ang="0">
                  <a:pos x="10" y="72"/>
                </a:cxn>
                <a:cxn ang="0">
                  <a:pos x="7" y="68"/>
                </a:cxn>
                <a:cxn ang="0">
                  <a:pos x="4" y="63"/>
                </a:cxn>
                <a:cxn ang="0">
                  <a:pos x="2" y="59"/>
                </a:cxn>
                <a:cxn ang="0">
                  <a:pos x="0" y="55"/>
                </a:cxn>
                <a:cxn ang="0">
                  <a:pos x="1" y="58"/>
                </a:cxn>
                <a:cxn ang="0">
                  <a:pos x="155" y="17"/>
                </a:cxn>
                <a:cxn ang="0">
                  <a:pos x="150" y="0"/>
                </a:cxn>
                <a:cxn ang="0">
                  <a:pos x="171" y="41"/>
                </a:cxn>
              </a:cxnLst>
              <a:rect l="0" t="0" r="r" b="b"/>
              <a:pathLst>
                <a:path w="171" h="103">
                  <a:moveTo>
                    <a:pt x="171" y="41"/>
                  </a:moveTo>
                  <a:cubicBezTo>
                    <a:pt x="171" y="65"/>
                    <a:pt x="152" y="86"/>
                    <a:pt x="125" y="96"/>
                  </a:cubicBezTo>
                  <a:cubicBezTo>
                    <a:pt x="123" y="97"/>
                    <a:pt x="121" y="97"/>
                    <a:pt x="120" y="98"/>
                  </a:cubicBezTo>
                  <a:cubicBezTo>
                    <a:pt x="113" y="100"/>
                    <a:pt x="113" y="100"/>
                    <a:pt x="108" y="101"/>
                  </a:cubicBezTo>
                  <a:cubicBezTo>
                    <a:pt x="104" y="101"/>
                    <a:pt x="104" y="101"/>
                    <a:pt x="104" y="101"/>
                  </a:cubicBezTo>
                  <a:cubicBezTo>
                    <a:pt x="103" y="102"/>
                    <a:pt x="102" y="102"/>
                    <a:pt x="100" y="102"/>
                  </a:cubicBezTo>
                  <a:cubicBezTo>
                    <a:pt x="98" y="102"/>
                    <a:pt x="98" y="102"/>
                    <a:pt x="98" y="102"/>
                  </a:cubicBezTo>
                  <a:cubicBezTo>
                    <a:pt x="98" y="102"/>
                    <a:pt x="97" y="102"/>
                    <a:pt x="96" y="103"/>
                  </a:cubicBezTo>
                  <a:cubicBezTo>
                    <a:pt x="95" y="103"/>
                    <a:pt x="95" y="103"/>
                    <a:pt x="95" y="103"/>
                  </a:cubicBezTo>
                  <a:cubicBezTo>
                    <a:pt x="94" y="103"/>
                    <a:pt x="94" y="103"/>
                    <a:pt x="93" y="103"/>
                  </a:cubicBezTo>
                  <a:cubicBezTo>
                    <a:pt x="92" y="103"/>
                    <a:pt x="92" y="103"/>
                    <a:pt x="92" y="103"/>
                  </a:cubicBezTo>
                  <a:cubicBezTo>
                    <a:pt x="92" y="103"/>
                    <a:pt x="91" y="103"/>
                    <a:pt x="91" y="103"/>
                  </a:cubicBezTo>
                  <a:cubicBezTo>
                    <a:pt x="90" y="103"/>
                    <a:pt x="90" y="103"/>
                    <a:pt x="90" y="103"/>
                  </a:cubicBezTo>
                  <a:cubicBezTo>
                    <a:pt x="90" y="103"/>
                    <a:pt x="89" y="103"/>
                    <a:pt x="89" y="103"/>
                  </a:cubicBezTo>
                  <a:cubicBezTo>
                    <a:pt x="88" y="103"/>
                    <a:pt x="88" y="103"/>
                    <a:pt x="88" y="103"/>
                  </a:cubicBezTo>
                  <a:cubicBezTo>
                    <a:pt x="88" y="103"/>
                    <a:pt x="88" y="103"/>
                    <a:pt x="88" y="103"/>
                  </a:cubicBezTo>
                  <a:cubicBezTo>
                    <a:pt x="87" y="103"/>
                    <a:pt x="87" y="103"/>
                    <a:pt x="87" y="103"/>
                  </a:cubicBezTo>
                  <a:cubicBezTo>
                    <a:pt x="86" y="103"/>
                    <a:pt x="86" y="103"/>
                    <a:pt x="86" y="103"/>
                  </a:cubicBezTo>
                  <a:cubicBezTo>
                    <a:pt x="85" y="103"/>
                    <a:pt x="85" y="103"/>
                    <a:pt x="85" y="103"/>
                  </a:cubicBezTo>
                  <a:cubicBezTo>
                    <a:pt x="85" y="103"/>
                    <a:pt x="85" y="103"/>
                    <a:pt x="85" y="103"/>
                  </a:cubicBezTo>
                  <a:cubicBezTo>
                    <a:pt x="84" y="103"/>
                    <a:pt x="84" y="103"/>
                    <a:pt x="84" y="103"/>
                  </a:cubicBezTo>
                  <a:cubicBezTo>
                    <a:pt x="83" y="103"/>
                    <a:pt x="83" y="103"/>
                    <a:pt x="83" y="103"/>
                  </a:cubicBezTo>
                  <a:cubicBezTo>
                    <a:pt x="82" y="103"/>
                    <a:pt x="82" y="103"/>
                    <a:pt x="82" y="103"/>
                  </a:cubicBezTo>
                  <a:cubicBezTo>
                    <a:pt x="76" y="103"/>
                    <a:pt x="70" y="102"/>
                    <a:pt x="64" y="101"/>
                  </a:cubicBezTo>
                  <a:cubicBezTo>
                    <a:pt x="59" y="100"/>
                    <a:pt x="59" y="100"/>
                    <a:pt x="59" y="100"/>
                  </a:cubicBezTo>
                  <a:cubicBezTo>
                    <a:pt x="56" y="100"/>
                    <a:pt x="53" y="99"/>
                    <a:pt x="50" y="98"/>
                  </a:cubicBezTo>
                  <a:cubicBezTo>
                    <a:pt x="45" y="96"/>
                    <a:pt x="45" y="96"/>
                    <a:pt x="45" y="96"/>
                  </a:cubicBezTo>
                  <a:cubicBezTo>
                    <a:pt x="43" y="95"/>
                    <a:pt x="40" y="94"/>
                    <a:pt x="38" y="93"/>
                  </a:cubicBezTo>
                  <a:cubicBezTo>
                    <a:pt x="33" y="90"/>
                    <a:pt x="33" y="90"/>
                    <a:pt x="33" y="90"/>
                  </a:cubicBezTo>
                  <a:cubicBezTo>
                    <a:pt x="31" y="89"/>
                    <a:pt x="29" y="88"/>
                    <a:pt x="27" y="87"/>
                  </a:cubicBezTo>
                  <a:cubicBezTo>
                    <a:pt x="22" y="84"/>
                    <a:pt x="22" y="84"/>
                    <a:pt x="22" y="84"/>
                  </a:cubicBezTo>
                  <a:cubicBezTo>
                    <a:pt x="21" y="83"/>
                    <a:pt x="19" y="81"/>
                    <a:pt x="18" y="80"/>
                  </a:cubicBezTo>
                  <a:cubicBezTo>
                    <a:pt x="14" y="76"/>
                    <a:pt x="14" y="76"/>
                    <a:pt x="14" y="76"/>
                  </a:cubicBezTo>
                  <a:cubicBezTo>
                    <a:pt x="13" y="75"/>
                    <a:pt x="11" y="73"/>
                    <a:pt x="10" y="72"/>
                  </a:cubicBezTo>
                  <a:cubicBezTo>
                    <a:pt x="7" y="68"/>
                    <a:pt x="7" y="68"/>
                    <a:pt x="7" y="68"/>
                  </a:cubicBezTo>
                  <a:cubicBezTo>
                    <a:pt x="6" y="66"/>
                    <a:pt x="5" y="65"/>
                    <a:pt x="4" y="63"/>
                  </a:cubicBezTo>
                  <a:cubicBezTo>
                    <a:pt x="2" y="59"/>
                    <a:pt x="2" y="59"/>
                    <a:pt x="2" y="59"/>
                  </a:cubicBezTo>
                  <a:cubicBezTo>
                    <a:pt x="0" y="55"/>
                    <a:pt x="0" y="55"/>
                    <a:pt x="0" y="55"/>
                  </a:cubicBezTo>
                  <a:cubicBezTo>
                    <a:pt x="1" y="58"/>
                    <a:pt x="1" y="58"/>
                    <a:pt x="1" y="58"/>
                  </a:cubicBezTo>
                  <a:cubicBezTo>
                    <a:pt x="25" y="96"/>
                    <a:pt x="147" y="64"/>
                    <a:pt x="155" y="17"/>
                  </a:cubicBezTo>
                  <a:cubicBezTo>
                    <a:pt x="156" y="9"/>
                    <a:pt x="153" y="3"/>
                    <a:pt x="150" y="0"/>
                  </a:cubicBezTo>
                  <a:cubicBezTo>
                    <a:pt x="163" y="11"/>
                    <a:pt x="171" y="25"/>
                    <a:pt x="171" y="41"/>
                  </a:cubicBezTo>
                </a:path>
              </a:pathLst>
            </a:custGeom>
            <a:solidFill>
              <a:srgbClr val="4314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62"/>
            <p:cNvSpPr>
              <a:spLocks/>
            </p:cNvSpPr>
            <p:nvPr/>
          </p:nvSpPr>
          <p:spPr bwMode="auto">
            <a:xfrm>
              <a:off x="1196" y="2582"/>
              <a:ext cx="87" cy="179"/>
            </a:xfrm>
            <a:custGeom>
              <a:avLst/>
              <a:gdLst/>
              <a:ahLst/>
              <a:cxnLst>
                <a:cxn ang="0">
                  <a:pos x="30" y="3"/>
                </a:cxn>
                <a:cxn ang="0">
                  <a:pos x="37" y="11"/>
                </a:cxn>
                <a:cxn ang="0">
                  <a:pos x="40" y="16"/>
                </a:cxn>
                <a:cxn ang="0">
                  <a:pos x="43" y="21"/>
                </a:cxn>
                <a:cxn ang="0">
                  <a:pos x="45" y="25"/>
                </a:cxn>
                <a:cxn ang="0">
                  <a:pos x="46" y="30"/>
                </a:cxn>
                <a:cxn ang="0">
                  <a:pos x="47" y="35"/>
                </a:cxn>
                <a:cxn ang="0">
                  <a:pos x="47" y="41"/>
                </a:cxn>
                <a:cxn ang="0">
                  <a:pos x="47" y="46"/>
                </a:cxn>
                <a:cxn ang="0">
                  <a:pos x="46" y="51"/>
                </a:cxn>
                <a:cxn ang="0">
                  <a:pos x="45" y="56"/>
                </a:cxn>
                <a:cxn ang="0">
                  <a:pos x="43" y="60"/>
                </a:cxn>
                <a:cxn ang="0">
                  <a:pos x="41" y="65"/>
                </a:cxn>
                <a:cxn ang="0">
                  <a:pos x="38" y="70"/>
                </a:cxn>
                <a:cxn ang="0">
                  <a:pos x="34" y="74"/>
                </a:cxn>
                <a:cxn ang="0">
                  <a:pos x="31" y="78"/>
                </a:cxn>
                <a:cxn ang="0">
                  <a:pos x="26" y="82"/>
                </a:cxn>
                <a:cxn ang="0">
                  <a:pos x="22" y="85"/>
                </a:cxn>
                <a:cxn ang="0">
                  <a:pos x="17" y="89"/>
                </a:cxn>
                <a:cxn ang="0">
                  <a:pos x="12" y="92"/>
                </a:cxn>
                <a:cxn ang="0">
                  <a:pos x="6" y="94"/>
                </a:cxn>
                <a:cxn ang="0">
                  <a:pos x="0" y="97"/>
                </a:cxn>
                <a:cxn ang="0">
                  <a:pos x="46" y="42"/>
                </a:cxn>
                <a:cxn ang="0">
                  <a:pos x="32" y="8"/>
                </a:cxn>
                <a:cxn ang="0">
                  <a:pos x="31" y="6"/>
                </a:cxn>
                <a:cxn ang="0">
                  <a:pos x="27" y="0"/>
                </a:cxn>
                <a:cxn ang="0">
                  <a:pos x="30" y="3"/>
                </a:cxn>
              </a:cxnLst>
              <a:rect l="0" t="0" r="r" b="b"/>
              <a:pathLst>
                <a:path w="47" h="97">
                  <a:moveTo>
                    <a:pt x="30" y="3"/>
                  </a:moveTo>
                  <a:cubicBezTo>
                    <a:pt x="31" y="4"/>
                    <a:pt x="34" y="7"/>
                    <a:pt x="37" y="11"/>
                  </a:cubicBezTo>
                  <a:cubicBezTo>
                    <a:pt x="40" y="16"/>
                    <a:pt x="40" y="16"/>
                    <a:pt x="40" y="16"/>
                  </a:cubicBezTo>
                  <a:cubicBezTo>
                    <a:pt x="41" y="17"/>
                    <a:pt x="42" y="19"/>
                    <a:pt x="43" y="21"/>
                  </a:cubicBezTo>
                  <a:cubicBezTo>
                    <a:pt x="45" y="25"/>
                    <a:pt x="45" y="25"/>
                    <a:pt x="45" y="25"/>
                  </a:cubicBezTo>
                  <a:cubicBezTo>
                    <a:pt x="45" y="27"/>
                    <a:pt x="46" y="29"/>
                    <a:pt x="46" y="30"/>
                  </a:cubicBezTo>
                  <a:cubicBezTo>
                    <a:pt x="47" y="35"/>
                    <a:pt x="47" y="35"/>
                    <a:pt x="47" y="35"/>
                  </a:cubicBezTo>
                  <a:cubicBezTo>
                    <a:pt x="47" y="37"/>
                    <a:pt x="47" y="39"/>
                    <a:pt x="47" y="41"/>
                  </a:cubicBezTo>
                  <a:cubicBezTo>
                    <a:pt x="47" y="46"/>
                    <a:pt x="47" y="46"/>
                    <a:pt x="47" y="46"/>
                  </a:cubicBezTo>
                  <a:cubicBezTo>
                    <a:pt x="46" y="51"/>
                    <a:pt x="46" y="51"/>
                    <a:pt x="46" y="51"/>
                  </a:cubicBezTo>
                  <a:cubicBezTo>
                    <a:pt x="45" y="56"/>
                    <a:pt x="45" y="56"/>
                    <a:pt x="45" y="56"/>
                  </a:cubicBezTo>
                  <a:cubicBezTo>
                    <a:pt x="44" y="57"/>
                    <a:pt x="44" y="59"/>
                    <a:pt x="43" y="60"/>
                  </a:cubicBezTo>
                  <a:cubicBezTo>
                    <a:pt x="41" y="65"/>
                    <a:pt x="41" y="65"/>
                    <a:pt x="41" y="65"/>
                  </a:cubicBezTo>
                  <a:cubicBezTo>
                    <a:pt x="40" y="66"/>
                    <a:pt x="39" y="68"/>
                    <a:pt x="38" y="70"/>
                  </a:cubicBezTo>
                  <a:cubicBezTo>
                    <a:pt x="34" y="74"/>
                    <a:pt x="34" y="74"/>
                    <a:pt x="34" y="74"/>
                  </a:cubicBezTo>
                  <a:cubicBezTo>
                    <a:pt x="33" y="75"/>
                    <a:pt x="32" y="77"/>
                    <a:pt x="31" y="78"/>
                  </a:cubicBezTo>
                  <a:cubicBezTo>
                    <a:pt x="26" y="82"/>
                    <a:pt x="26" y="82"/>
                    <a:pt x="26" y="82"/>
                  </a:cubicBezTo>
                  <a:cubicBezTo>
                    <a:pt x="25" y="83"/>
                    <a:pt x="23" y="84"/>
                    <a:pt x="22" y="85"/>
                  </a:cubicBezTo>
                  <a:cubicBezTo>
                    <a:pt x="17" y="89"/>
                    <a:pt x="17" y="89"/>
                    <a:pt x="17" y="89"/>
                  </a:cubicBezTo>
                  <a:cubicBezTo>
                    <a:pt x="15" y="90"/>
                    <a:pt x="13" y="91"/>
                    <a:pt x="12" y="92"/>
                  </a:cubicBezTo>
                  <a:cubicBezTo>
                    <a:pt x="6" y="94"/>
                    <a:pt x="6" y="94"/>
                    <a:pt x="6" y="94"/>
                  </a:cubicBezTo>
                  <a:cubicBezTo>
                    <a:pt x="4" y="95"/>
                    <a:pt x="2" y="96"/>
                    <a:pt x="0" y="97"/>
                  </a:cubicBezTo>
                  <a:cubicBezTo>
                    <a:pt x="27" y="87"/>
                    <a:pt x="46" y="66"/>
                    <a:pt x="46" y="42"/>
                  </a:cubicBezTo>
                  <a:cubicBezTo>
                    <a:pt x="46" y="29"/>
                    <a:pt x="41" y="18"/>
                    <a:pt x="32" y="8"/>
                  </a:cubicBezTo>
                  <a:cubicBezTo>
                    <a:pt x="32" y="7"/>
                    <a:pt x="32" y="6"/>
                    <a:pt x="31" y="6"/>
                  </a:cubicBezTo>
                  <a:cubicBezTo>
                    <a:pt x="30" y="3"/>
                    <a:pt x="30" y="3"/>
                    <a:pt x="27" y="0"/>
                  </a:cubicBezTo>
                  <a:cubicBezTo>
                    <a:pt x="28" y="1"/>
                    <a:pt x="29" y="2"/>
                    <a:pt x="30" y="3"/>
                  </a:cubicBezTo>
                </a:path>
              </a:pathLst>
            </a:custGeom>
            <a:solidFill>
              <a:srgbClr val="3B12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Freeform 163"/>
            <p:cNvSpPr>
              <a:spLocks/>
            </p:cNvSpPr>
            <p:nvPr/>
          </p:nvSpPr>
          <p:spPr bwMode="auto">
            <a:xfrm>
              <a:off x="973" y="2597"/>
              <a:ext cx="308" cy="177"/>
            </a:xfrm>
            <a:custGeom>
              <a:avLst/>
              <a:gdLst/>
              <a:ahLst/>
              <a:cxnLst>
                <a:cxn ang="0">
                  <a:pos x="167" y="34"/>
                </a:cxn>
                <a:cxn ang="0">
                  <a:pos x="121" y="89"/>
                </a:cxn>
                <a:cxn ang="0">
                  <a:pos x="116" y="91"/>
                </a:cxn>
                <a:cxn ang="0">
                  <a:pos x="104" y="94"/>
                </a:cxn>
                <a:cxn ang="0">
                  <a:pos x="100" y="94"/>
                </a:cxn>
                <a:cxn ang="0">
                  <a:pos x="96" y="95"/>
                </a:cxn>
                <a:cxn ang="0">
                  <a:pos x="94" y="95"/>
                </a:cxn>
                <a:cxn ang="0">
                  <a:pos x="92" y="96"/>
                </a:cxn>
                <a:cxn ang="0">
                  <a:pos x="91" y="96"/>
                </a:cxn>
                <a:cxn ang="0">
                  <a:pos x="89" y="96"/>
                </a:cxn>
                <a:cxn ang="0">
                  <a:pos x="88" y="96"/>
                </a:cxn>
                <a:cxn ang="0">
                  <a:pos x="87" y="96"/>
                </a:cxn>
                <a:cxn ang="0">
                  <a:pos x="86" y="96"/>
                </a:cxn>
                <a:cxn ang="0">
                  <a:pos x="85" y="96"/>
                </a:cxn>
                <a:cxn ang="0">
                  <a:pos x="84" y="96"/>
                </a:cxn>
                <a:cxn ang="0">
                  <a:pos x="84" y="96"/>
                </a:cxn>
                <a:cxn ang="0">
                  <a:pos x="83" y="96"/>
                </a:cxn>
                <a:cxn ang="0">
                  <a:pos x="82" y="96"/>
                </a:cxn>
                <a:cxn ang="0">
                  <a:pos x="81" y="96"/>
                </a:cxn>
                <a:cxn ang="0">
                  <a:pos x="81" y="96"/>
                </a:cxn>
                <a:cxn ang="0">
                  <a:pos x="80" y="96"/>
                </a:cxn>
                <a:cxn ang="0">
                  <a:pos x="79" y="96"/>
                </a:cxn>
                <a:cxn ang="0">
                  <a:pos x="78" y="96"/>
                </a:cxn>
                <a:cxn ang="0">
                  <a:pos x="60" y="94"/>
                </a:cxn>
                <a:cxn ang="0">
                  <a:pos x="55" y="93"/>
                </a:cxn>
                <a:cxn ang="0">
                  <a:pos x="46" y="91"/>
                </a:cxn>
                <a:cxn ang="0">
                  <a:pos x="41" y="89"/>
                </a:cxn>
                <a:cxn ang="0">
                  <a:pos x="34" y="86"/>
                </a:cxn>
                <a:cxn ang="0">
                  <a:pos x="29" y="83"/>
                </a:cxn>
                <a:cxn ang="0">
                  <a:pos x="23" y="80"/>
                </a:cxn>
                <a:cxn ang="0">
                  <a:pos x="18" y="77"/>
                </a:cxn>
                <a:cxn ang="0">
                  <a:pos x="14" y="73"/>
                </a:cxn>
                <a:cxn ang="0">
                  <a:pos x="10" y="69"/>
                </a:cxn>
                <a:cxn ang="0">
                  <a:pos x="6" y="65"/>
                </a:cxn>
                <a:cxn ang="0">
                  <a:pos x="3" y="61"/>
                </a:cxn>
                <a:cxn ang="0">
                  <a:pos x="0" y="56"/>
                </a:cxn>
                <a:cxn ang="0">
                  <a:pos x="1" y="58"/>
                </a:cxn>
                <a:cxn ang="0">
                  <a:pos x="75" y="69"/>
                </a:cxn>
                <a:cxn ang="0">
                  <a:pos x="156" y="13"/>
                </a:cxn>
                <a:cxn ang="0">
                  <a:pos x="153" y="0"/>
                </a:cxn>
                <a:cxn ang="0">
                  <a:pos x="167" y="34"/>
                </a:cxn>
              </a:cxnLst>
              <a:rect l="0" t="0" r="r" b="b"/>
              <a:pathLst>
                <a:path w="167" h="96">
                  <a:moveTo>
                    <a:pt x="167" y="34"/>
                  </a:moveTo>
                  <a:cubicBezTo>
                    <a:pt x="167" y="58"/>
                    <a:pt x="148" y="79"/>
                    <a:pt x="121" y="89"/>
                  </a:cubicBezTo>
                  <a:cubicBezTo>
                    <a:pt x="119" y="90"/>
                    <a:pt x="117" y="90"/>
                    <a:pt x="116" y="91"/>
                  </a:cubicBezTo>
                  <a:cubicBezTo>
                    <a:pt x="109" y="93"/>
                    <a:pt x="109" y="93"/>
                    <a:pt x="104" y="94"/>
                  </a:cubicBezTo>
                  <a:cubicBezTo>
                    <a:pt x="100" y="94"/>
                    <a:pt x="100" y="94"/>
                    <a:pt x="100" y="94"/>
                  </a:cubicBezTo>
                  <a:cubicBezTo>
                    <a:pt x="99" y="95"/>
                    <a:pt x="98" y="95"/>
                    <a:pt x="96" y="95"/>
                  </a:cubicBezTo>
                  <a:cubicBezTo>
                    <a:pt x="94" y="95"/>
                    <a:pt x="94" y="95"/>
                    <a:pt x="94" y="95"/>
                  </a:cubicBezTo>
                  <a:cubicBezTo>
                    <a:pt x="94" y="95"/>
                    <a:pt x="93" y="95"/>
                    <a:pt x="92" y="96"/>
                  </a:cubicBezTo>
                  <a:cubicBezTo>
                    <a:pt x="91" y="96"/>
                    <a:pt x="91" y="96"/>
                    <a:pt x="91" y="96"/>
                  </a:cubicBezTo>
                  <a:cubicBezTo>
                    <a:pt x="90" y="96"/>
                    <a:pt x="90" y="96"/>
                    <a:pt x="89" y="96"/>
                  </a:cubicBezTo>
                  <a:cubicBezTo>
                    <a:pt x="88" y="96"/>
                    <a:pt x="88" y="96"/>
                    <a:pt x="88" y="96"/>
                  </a:cubicBezTo>
                  <a:cubicBezTo>
                    <a:pt x="88" y="96"/>
                    <a:pt x="87" y="96"/>
                    <a:pt x="87" y="96"/>
                  </a:cubicBezTo>
                  <a:cubicBezTo>
                    <a:pt x="86" y="96"/>
                    <a:pt x="86" y="96"/>
                    <a:pt x="86" y="96"/>
                  </a:cubicBezTo>
                  <a:cubicBezTo>
                    <a:pt x="86" y="96"/>
                    <a:pt x="85" y="96"/>
                    <a:pt x="85" y="96"/>
                  </a:cubicBezTo>
                  <a:cubicBezTo>
                    <a:pt x="84" y="96"/>
                    <a:pt x="84" y="96"/>
                    <a:pt x="84" y="96"/>
                  </a:cubicBezTo>
                  <a:cubicBezTo>
                    <a:pt x="84" y="96"/>
                    <a:pt x="84" y="96"/>
                    <a:pt x="84" y="96"/>
                  </a:cubicBezTo>
                  <a:cubicBezTo>
                    <a:pt x="83" y="96"/>
                    <a:pt x="83" y="96"/>
                    <a:pt x="83" y="96"/>
                  </a:cubicBezTo>
                  <a:cubicBezTo>
                    <a:pt x="82" y="96"/>
                    <a:pt x="82" y="96"/>
                    <a:pt x="82" y="96"/>
                  </a:cubicBezTo>
                  <a:cubicBezTo>
                    <a:pt x="81" y="96"/>
                    <a:pt x="81" y="96"/>
                    <a:pt x="81" y="96"/>
                  </a:cubicBezTo>
                  <a:cubicBezTo>
                    <a:pt x="81" y="96"/>
                    <a:pt x="81" y="96"/>
                    <a:pt x="81" y="96"/>
                  </a:cubicBezTo>
                  <a:cubicBezTo>
                    <a:pt x="80" y="96"/>
                    <a:pt x="80" y="96"/>
                    <a:pt x="80" y="96"/>
                  </a:cubicBezTo>
                  <a:cubicBezTo>
                    <a:pt x="79" y="96"/>
                    <a:pt x="79" y="96"/>
                    <a:pt x="79" y="96"/>
                  </a:cubicBezTo>
                  <a:cubicBezTo>
                    <a:pt x="78" y="96"/>
                    <a:pt x="78" y="96"/>
                    <a:pt x="78" y="96"/>
                  </a:cubicBezTo>
                  <a:cubicBezTo>
                    <a:pt x="72" y="96"/>
                    <a:pt x="66" y="95"/>
                    <a:pt x="60" y="94"/>
                  </a:cubicBezTo>
                  <a:cubicBezTo>
                    <a:pt x="55" y="93"/>
                    <a:pt x="55" y="93"/>
                    <a:pt x="55" y="93"/>
                  </a:cubicBezTo>
                  <a:cubicBezTo>
                    <a:pt x="52" y="93"/>
                    <a:pt x="49" y="92"/>
                    <a:pt x="46" y="91"/>
                  </a:cubicBezTo>
                  <a:cubicBezTo>
                    <a:pt x="41" y="89"/>
                    <a:pt x="41" y="89"/>
                    <a:pt x="41" y="89"/>
                  </a:cubicBezTo>
                  <a:cubicBezTo>
                    <a:pt x="39" y="88"/>
                    <a:pt x="36" y="87"/>
                    <a:pt x="34" y="86"/>
                  </a:cubicBezTo>
                  <a:cubicBezTo>
                    <a:pt x="29" y="83"/>
                    <a:pt x="29" y="83"/>
                    <a:pt x="29" y="83"/>
                  </a:cubicBezTo>
                  <a:cubicBezTo>
                    <a:pt x="27" y="82"/>
                    <a:pt x="25" y="81"/>
                    <a:pt x="23" y="80"/>
                  </a:cubicBezTo>
                  <a:cubicBezTo>
                    <a:pt x="18" y="77"/>
                    <a:pt x="18" y="77"/>
                    <a:pt x="18" y="77"/>
                  </a:cubicBezTo>
                  <a:cubicBezTo>
                    <a:pt x="17" y="76"/>
                    <a:pt x="15" y="74"/>
                    <a:pt x="14" y="73"/>
                  </a:cubicBezTo>
                  <a:cubicBezTo>
                    <a:pt x="10" y="69"/>
                    <a:pt x="10" y="69"/>
                    <a:pt x="10" y="69"/>
                  </a:cubicBezTo>
                  <a:cubicBezTo>
                    <a:pt x="9" y="68"/>
                    <a:pt x="7" y="66"/>
                    <a:pt x="6" y="65"/>
                  </a:cubicBezTo>
                  <a:cubicBezTo>
                    <a:pt x="3" y="61"/>
                    <a:pt x="3" y="61"/>
                    <a:pt x="3" y="61"/>
                  </a:cubicBezTo>
                  <a:cubicBezTo>
                    <a:pt x="2" y="59"/>
                    <a:pt x="1" y="58"/>
                    <a:pt x="0" y="56"/>
                  </a:cubicBezTo>
                  <a:cubicBezTo>
                    <a:pt x="1" y="58"/>
                    <a:pt x="1" y="58"/>
                    <a:pt x="1" y="58"/>
                  </a:cubicBezTo>
                  <a:cubicBezTo>
                    <a:pt x="24" y="82"/>
                    <a:pt x="74" y="69"/>
                    <a:pt x="75" y="69"/>
                  </a:cubicBezTo>
                  <a:cubicBezTo>
                    <a:pt x="140" y="50"/>
                    <a:pt x="155" y="28"/>
                    <a:pt x="156" y="13"/>
                  </a:cubicBezTo>
                  <a:cubicBezTo>
                    <a:pt x="156" y="13"/>
                    <a:pt x="156" y="5"/>
                    <a:pt x="153" y="0"/>
                  </a:cubicBezTo>
                  <a:cubicBezTo>
                    <a:pt x="162" y="10"/>
                    <a:pt x="167" y="21"/>
                    <a:pt x="167" y="34"/>
                  </a:cubicBezTo>
                </a:path>
              </a:pathLst>
            </a:custGeom>
            <a:solidFill>
              <a:srgbClr val="3B120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164"/>
            <p:cNvSpPr>
              <a:spLocks/>
            </p:cNvSpPr>
            <p:nvPr/>
          </p:nvSpPr>
          <p:spPr bwMode="auto">
            <a:xfrm>
              <a:off x="953" y="2534"/>
              <a:ext cx="265" cy="161"/>
            </a:xfrm>
            <a:custGeom>
              <a:avLst/>
              <a:gdLst/>
              <a:ahLst/>
              <a:cxnLst>
                <a:cxn ang="0">
                  <a:pos x="124" y="21"/>
                </a:cxn>
                <a:cxn ang="0">
                  <a:pos x="30" y="77"/>
                </a:cxn>
                <a:cxn ang="0">
                  <a:pos x="10" y="45"/>
                </a:cxn>
                <a:cxn ang="0">
                  <a:pos x="12" y="41"/>
                </a:cxn>
                <a:cxn ang="0">
                  <a:pos x="15" y="37"/>
                </a:cxn>
                <a:cxn ang="0">
                  <a:pos x="18" y="33"/>
                </a:cxn>
                <a:cxn ang="0">
                  <a:pos x="22" y="29"/>
                </a:cxn>
                <a:cxn ang="0">
                  <a:pos x="26" y="25"/>
                </a:cxn>
                <a:cxn ang="0">
                  <a:pos x="31" y="22"/>
                </a:cxn>
                <a:cxn ang="0">
                  <a:pos x="35" y="18"/>
                </a:cxn>
                <a:cxn ang="0">
                  <a:pos x="41" y="15"/>
                </a:cxn>
                <a:cxn ang="0">
                  <a:pos x="46" y="13"/>
                </a:cxn>
                <a:cxn ang="0">
                  <a:pos x="52" y="10"/>
                </a:cxn>
                <a:cxn ang="0">
                  <a:pos x="57" y="9"/>
                </a:cxn>
                <a:cxn ang="0">
                  <a:pos x="68" y="6"/>
                </a:cxn>
                <a:cxn ang="0">
                  <a:pos x="73" y="5"/>
                </a:cxn>
                <a:cxn ang="0">
                  <a:pos x="124" y="21"/>
                </a:cxn>
              </a:cxnLst>
              <a:rect l="0" t="0" r="r" b="b"/>
              <a:pathLst>
                <a:path w="144" h="87">
                  <a:moveTo>
                    <a:pt x="124" y="21"/>
                  </a:moveTo>
                  <a:cubicBezTo>
                    <a:pt x="144" y="53"/>
                    <a:pt x="75" y="87"/>
                    <a:pt x="30" y="77"/>
                  </a:cubicBezTo>
                  <a:cubicBezTo>
                    <a:pt x="0" y="71"/>
                    <a:pt x="7" y="51"/>
                    <a:pt x="10" y="45"/>
                  </a:cubicBezTo>
                  <a:cubicBezTo>
                    <a:pt x="12" y="41"/>
                    <a:pt x="12" y="41"/>
                    <a:pt x="12" y="41"/>
                  </a:cubicBezTo>
                  <a:cubicBezTo>
                    <a:pt x="15" y="37"/>
                    <a:pt x="15" y="37"/>
                    <a:pt x="15" y="37"/>
                  </a:cubicBezTo>
                  <a:cubicBezTo>
                    <a:pt x="18" y="33"/>
                    <a:pt x="18" y="33"/>
                    <a:pt x="18" y="33"/>
                  </a:cubicBezTo>
                  <a:cubicBezTo>
                    <a:pt x="19" y="32"/>
                    <a:pt x="21" y="30"/>
                    <a:pt x="22" y="29"/>
                  </a:cubicBezTo>
                  <a:cubicBezTo>
                    <a:pt x="26" y="25"/>
                    <a:pt x="26" y="25"/>
                    <a:pt x="26" y="25"/>
                  </a:cubicBezTo>
                  <a:cubicBezTo>
                    <a:pt x="27" y="24"/>
                    <a:pt x="29" y="23"/>
                    <a:pt x="31" y="22"/>
                  </a:cubicBezTo>
                  <a:cubicBezTo>
                    <a:pt x="35" y="18"/>
                    <a:pt x="35" y="18"/>
                    <a:pt x="35" y="18"/>
                  </a:cubicBezTo>
                  <a:cubicBezTo>
                    <a:pt x="37" y="18"/>
                    <a:pt x="39" y="16"/>
                    <a:pt x="41" y="15"/>
                  </a:cubicBezTo>
                  <a:cubicBezTo>
                    <a:pt x="46" y="13"/>
                    <a:pt x="46" y="13"/>
                    <a:pt x="46" y="13"/>
                  </a:cubicBezTo>
                  <a:cubicBezTo>
                    <a:pt x="48" y="12"/>
                    <a:pt x="50" y="11"/>
                    <a:pt x="52" y="10"/>
                  </a:cubicBezTo>
                  <a:cubicBezTo>
                    <a:pt x="57" y="9"/>
                    <a:pt x="57" y="9"/>
                    <a:pt x="57" y="9"/>
                  </a:cubicBezTo>
                  <a:cubicBezTo>
                    <a:pt x="64" y="7"/>
                    <a:pt x="64" y="7"/>
                    <a:pt x="68" y="6"/>
                  </a:cubicBezTo>
                  <a:cubicBezTo>
                    <a:pt x="73" y="5"/>
                    <a:pt x="73" y="5"/>
                    <a:pt x="73" y="5"/>
                  </a:cubicBezTo>
                  <a:cubicBezTo>
                    <a:pt x="109" y="0"/>
                    <a:pt x="121" y="16"/>
                    <a:pt x="124" y="21"/>
                  </a:cubicBezTo>
                </a:path>
              </a:pathLst>
            </a:custGeom>
            <a:solidFill>
              <a:srgbClr val="8D2B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Freeform 165"/>
            <p:cNvSpPr>
              <a:spLocks/>
            </p:cNvSpPr>
            <p:nvPr/>
          </p:nvSpPr>
          <p:spPr bwMode="auto">
            <a:xfrm>
              <a:off x="951" y="2529"/>
              <a:ext cx="258" cy="160"/>
            </a:xfrm>
            <a:custGeom>
              <a:avLst/>
              <a:gdLst/>
              <a:ahLst/>
              <a:cxnLst>
                <a:cxn ang="0">
                  <a:pos x="122" y="25"/>
                </a:cxn>
                <a:cxn ang="0">
                  <a:pos x="23" y="76"/>
                </a:cxn>
                <a:cxn ang="0">
                  <a:pos x="13" y="44"/>
                </a:cxn>
                <a:cxn ang="0">
                  <a:pos x="19" y="36"/>
                </a:cxn>
                <a:cxn ang="0">
                  <a:pos x="23" y="32"/>
                </a:cxn>
                <a:cxn ang="0">
                  <a:pos x="27" y="28"/>
                </a:cxn>
                <a:cxn ang="0">
                  <a:pos x="32" y="25"/>
                </a:cxn>
                <a:cxn ang="0">
                  <a:pos x="36" y="21"/>
                </a:cxn>
                <a:cxn ang="0">
                  <a:pos x="42" y="18"/>
                </a:cxn>
                <a:cxn ang="0">
                  <a:pos x="47" y="16"/>
                </a:cxn>
                <a:cxn ang="0">
                  <a:pos x="53" y="13"/>
                </a:cxn>
                <a:cxn ang="0">
                  <a:pos x="63" y="10"/>
                </a:cxn>
                <a:cxn ang="0">
                  <a:pos x="122" y="25"/>
                </a:cxn>
              </a:cxnLst>
              <a:rect l="0" t="0" r="r" b="b"/>
              <a:pathLst>
                <a:path w="140" h="87">
                  <a:moveTo>
                    <a:pt x="122" y="25"/>
                  </a:moveTo>
                  <a:cubicBezTo>
                    <a:pt x="140" y="68"/>
                    <a:pt x="52" y="87"/>
                    <a:pt x="23" y="76"/>
                  </a:cubicBezTo>
                  <a:cubicBezTo>
                    <a:pt x="18" y="74"/>
                    <a:pt x="0" y="65"/>
                    <a:pt x="13" y="44"/>
                  </a:cubicBezTo>
                  <a:cubicBezTo>
                    <a:pt x="15" y="41"/>
                    <a:pt x="17" y="38"/>
                    <a:pt x="19" y="36"/>
                  </a:cubicBezTo>
                  <a:cubicBezTo>
                    <a:pt x="20" y="35"/>
                    <a:pt x="22" y="33"/>
                    <a:pt x="23" y="32"/>
                  </a:cubicBezTo>
                  <a:cubicBezTo>
                    <a:pt x="27" y="28"/>
                    <a:pt x="27" y="28"/>
                    <a:pt x="27" y="28"/>
                  </a:cubicBezTo>
                  <a:cubicBezTo>
                    <a:pt x="28" y="27"/>
                    <a:pt x="30" y="26"/>
                    <a:pt x="32" y="25"/>
                  </a:cubicBezTo>
                  <a:cubicBezTo>
                    <a:pt x="36" y="21"/>
                    <a:pt x="36" y="21"/>
                    <a:pt x="36" y="21"/>
                  </a:cubicBezTo>
                  <a:cubicBezTo>
                    <a:pt x="38" y="21"/>
                    <a:pt x="40" y="19"/>
                    <a:pt x="42" y="18"/>
                  </a:cubicBezTo>
                  <a:cubicBezTo>
                    <a:pt x="47" y="16"/>
                    <a:pt x="47" y="16"/>
                    <a:pt x="47" y="16"/>
                  </a:cubicBezTo>
                  <a:cubicBezTo>
                    <a:pt x="49" y="15"/>
                    <a:pt x="51" y="14"/>
                    <a:pt x="53" y="13"/>
                  </a:cubicBezTo>
                  <a:cubicBezTo>
                    <a:pt x="56" y="12"/>
                    <a:pt x="60" y="11"/>
                    <a:pt x="63" y="10"/>
                  </a:cubicBezTo>
                  <a:cubicBezTo>
                    <a:pt x="103" y="0"/>
                    <a:pt x="120" y="20"/>
                    <a:pt x="122" y="25"/>
                  </a:cubicBezTo>
                </a:path>
              </a:pathLst>
            </a:custGeom>
            <a:solidFill>
              <a:srgbClr val="952D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0" name="Freeform 166"/>
            <p:cNvSpPr>
              <a:spLocks/>
            </p:cNvSpPr>
            <p:nvPr/>
          </p:nvSpPr>
          <p:spPr bwMode="auto">
            <a:xfrm>
              <a:off x="960" y="2521"/>
              <a:ext cx="216" cy="172"/>
            </a:xfrm>
            <a:custGeom>
              <a:avLst/>
              <a:gdLst/>
              <a:ahLst/>
              <a:cxnLst>
                <a:cxn ang="0">
                  <a:pos x="116" y="39"/>
                </a:cxn>
                <a:cxn ang="0">
                  <a:pos x="9" y="72"/>
                </a:cxn>
                <a:cxn ang="0">
                  <a:pos x="13" y="41"/>
                </a:cxn>
                <a:cxn ang="0">
                  <a:pos x="17" y="37"/>
                </a:cxn>
                <a:cxn ang="0">
                  <a:pos x="18" y="36"/>
                </a:cxn>
                <a:cxn ang="0">
                  <a:pos x="22" y="32"/>
                </a:cxn>
                <a:cxn ang="0">
                  <a:pos x="27" y="29"/>
                </a:cxn>
                <a:cxn ang="0">
                  <a:pos x="31" y="25"/>
                </a:cxn>
                <a:cxn ang="0">
                  <a:pos x="37" y="22"/>
                </a:cxn>
                <a:cxn ang="0">
                  <a:pos x="45" y="19"/>
                </a:cxn>
                <a:cxn ang="0">
                  <a:pos x="116" y="39"/>
                </a:cxn>
              </a:cxnLst>
              <a:rect l="0" t="0" r="r" b="b"/>
              <a:pathLst>
                <a:path w="117" h="93">
                  <a:moveTo>
                    <a:pt x="116" y="39"/>
                  </a:moveTo>
                  <a:cubicBezTo>
                    <a:pt x="117" y="74"/>
                    <a:pt x="29" y="93"/>
                    <a:pt x="9" y="72"/>
                  </a:cubicBezTo>
                  <a:cubicBezTo>
                    <a:pt x="0" y="62"/>
                    <a:pt x="6" y="49"/>
                    <a:pt x="13" y="41"/>
                  </a:cubicBezTo>
                  <a:cubicBezTo>
                    <a:pt x="17" y="37"/>
                    <a:pt x="17" y="37"/>
                    <a:pt x="17" y="37"/>
                  </a:cubicBezTo>
                  <a:cubicBezTo>
                    <a:pt x="18" y="36"/>
                    <a:pt x="18" y="36"/>
                    <a:pt x="18" y="36"/>
                  </a:cubicBezTo>
                  <a:cubicBezTo>
                    <a:pt x="22" y="32"/>
                    <a:pt x="22" y="32"/>
                    <a:pt x="22" y="32"/>
                  </a:cubicBezTo>
                  <a:cubicBezTo>
                    <a:pt x="23" y="31"/>
                    <a:pt x="25" y="30"/>
                    <a:pt x="27" y="29"/>
                  </a:cubicBezTo>
                  <a:cubicBezTo>
                    <a:pt x="31" y="25"/>
                    <a:pt x="31" y="25"/>
                    <a:pt x="31" y="25"/>
                  </a:cubicBezTo>
                  <a:cubicBezTo>
                    <a:pt x="33" y="25"/>
                    <a:pt x="35" y="23"/>
                    <a:pt x="37" y="22"/>
                  </a:cubicBezTo>
                  <a:cubicBezTo>
                    <a:pt x="39" y="21"/>
                    <a:pt x="43" y="20"/>
                    <a:pt x="45" y="19"/>
                  </a:cubicBezTo>
                  <a:cubicBezTo>
                    <a:pt x="94" y="0"/>
                    <a:pt x="116" y="26"/>
                    <a:pt x="116" y="39"/>
                  </a:cubicBezTo>
                </a:path>
              </a:pathLst>
            </a:custGeom>
            <a:solidFill>
              <a:srgbClr val="9D2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1" name="Freeform 167"/>
            <p:cNvSpPr>
              <a:spLocks/>
            </p:cNvSpPr>
            <p:nvPr/>
          </p:nvSpPr>
          <p:spPr bwMode="auto">
            <a:xfrm>
              <a:off x="948" y="2544"/>
              <a:ext cx="219" cy="132"/>
            </a:xfrm>
            <a:custGeom>
              <a:avLst/>
              <a:gdLst/>
              <a:ahLst/>
              <a:cxnLst>
                <a:cxn ang="0">
                  <a:pos x="119" y="27"/>
                </a:cxn>
                <a:cxn ang="0">
                  <a:pos x="69" y="65"/>
                </a:cxn>
                <a:cxn ang="0">
                  <a:pos x="16" y="58"/>
                </a:cxn>
                <a:cxn ang="0">
                  <a:pos x="82" y="1"/>
                </a:cxn>
                <a:cxn ang="0">
                  <a:pos x="119" y="27"/>
                </a:cxn>
              </a:cxnLst>
              <a:rect l="0" t="0" r="r" b="b"/>
              <a:pathLst>
                <a:path w="119" h="72">
                  <a:moveTo>
                    <a:pt x="119" y="27"/>
                  </a:moveTo>
                  <a:cubicBezTo>
                    <a:pt x="119" y="50"/>
                    <a:pt x="85" y="60"/>
                    <a:pt x="69" y="65"/>
                  </a:cubicBezTo>
                  <a:cubicBezTo>
                    <a:pt x="59" y="68"/>
                    <a:pt x="29" y="72"/>
                    <a:pt x="16" y="58"/>
                  </a:cubicBezTo>
                  <a:cubicBezTo>
                    <a:pt x="0" y="39"/>
                    <a:pt x="39" y="0"/>
                    <a:pt x="82" y="1"/>
                  </a:cubicBezTo>
                  <a:cubicBezTo>
                    <a:pt x="102" y="2"/>
                    <a:pt x="119" y="13"/>
                    <a:pt x="119" y="27"/>
                  </a:cubicBezTo>
                </a:path>
              </a:pathLst>
            </a:custGeom>
            <a:solidFill>
              <a:srgbClr val="A532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2" name="Freeform 168"/>
            <p:cNvSpPr>
              <a:spLocks/>
            </p:cNvSpPr>
            <p:nvPr/>
          </p:nvSpPr>
          <p:spPr bwMode="auto">
            <a:xfrm>
              <a:off x="951" y="2542"/>
              <a:ext cx="210" cy="149"/>
            </a:xfrm>
            <a:custGeom>
              <a:avLst/>
              <a:gdLst/>
              <a:ahLst/>
              <a:cxnLst>
                <a:cxn ang="0">
                  <a:pos x="113" y="28"/>
                </a:cxn>
                <a:cxn ang="0">
                  <a:pos x="15" y="56"/>
                </a:cxn>
                <a:cxn ang="0">
                  <a:pos x="81" y="4"/>
                </a:cxn>
                <a:cxn ang="0">
                  <a:pos x="113" y="28"/>
                </a:cxn>
              </a:cxnLst>
              <a:rect l="0" t="0" r="r" b="b"/>
              <a:pathLst>
                <a:path w="114" h="81">
                  <a:moveTo>
                    <a:pt x="113" y="28"/>
                  </a:moveTo>
                  <a:cubicBezTo>
                    <a:pt x="114" y="58"/>
                    <a:pt x="35" y="81"/>
                    <a:pt x="15" y="56"/>
                  </a:cubicBezTo>
                  <a:cubicBezTo>
                    <a:pt x="0" y="38"/>
                    <a:pt x="41" y="0"/>
                    <a:pt x="81" y="4"/>
                  </a:cubicBezTo>
                  <a:cubicBezTo>
                    <a:pt x="99" y="6"/>
                    <a:pt x="112" y="16"/>
                    <a:pt x="113" y="28"/>
                  </a:cubicBezTo>
                </a:path>
              </a:pathLst>
            </a:custGeom>
            <a:solidFill>
              <a:srgbClr val="AD34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169"/>
            <p:cNvSpPr>
              <a:spLocks/>
            </p:cNvSpPr>
            <p:nvPr/>
          </p:nvSpPr>
          <p:spPr bwMode="auto">
            <a:xfrm>
              <a:off x="960" y="2529"/>
              <a:ext cx="205" cy="146"/>
            </a:xfrm>
            <a:custGeom>
              <a:avLst/>
              <a:gdLst/>
              <a:ahLst/>
              <a:cxnLst>
                <a:cxn ang="0">
                  <a:pos x="100" y="48"/>
                </a:cxn>
                <a:cxn ang="0">
                  <a:pos x="9" y="58"/>
                </a:cxn>
                <a:cxn ang="0">
                  <a:pos x="88" y="16"/>
                </a:cxn>
                <a:cxn ang="0">
                  <a:pos x="100" y="48"/>
                </a:cxn>
              </a:cxnLst>
              <a:rect l="0" t="0" r="r" b="b"/>
              <a:pathLst>
                <a:path w="111" h="79">
                  <a:moveTo>
                    <a:pt x="100" y="48"/>
                  </a:moveTo>
                  <a:cubicBezTo>
                    <a:pt x="84" y="72"/>
                    <a:pt x="16" y="79"/>
                    <a:pt x="9" y="58"/>
                  </a:cubicBezTo>
                  <a:cubicBezTo>
                    <a:pt x="0" y="31"/>
                    <a:pt x="58" y="0"/>
                    <a:pt x="88" y="16"/>
                  </a:cubicBezTo>
                  <a:cubicBezTo>
                    <a:pt x="111" y="28"/>
                    <a:pt x="101" y="46"/>
                    <a:pt x="100" y="48"/>
                  </a:cubicBezTo>
                </a:path>
              </a:pathLst>
            </a:custGeom>
            <a:solidFill>
              <a:srgbClr val="B637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4" name="Freeform 170"/>
            <p:cNvSpPr>
              <a:spLocks/>
            </p:cNvSpPr>
            <p:nvPr/>
          </p:nvSpPr>
          <p:spPr bwMode="auto">
            <a:xfrm>
              <a:off x="960" y="2536"/>
              <a:ext cx="188" cy="131"/>
            </a:xfrm>
            <a:custGeom>
              <a:avLst/>
              <a:gdLst/>
              <a:ahLst/>
              <a:cxnLst>
                <a:cxn ang="0">
                  <a:pos x="97" y="36"/>
                </a:cxn>
                <a:cxn ang="0">
                  <a:pos x="81" y="55"/>
                </a:cxn>
                <a:cxn ang="0">
                  <a:pos x="62" y="62"/>
                </a:cxn>
                <a:cxn ang="0">
                  <a:pos x="11" y="54"/>
                </a:cxn>
                <a:cxn ang="0">
                  <a:pos x="85" y="14"/>
                </a:cxn>
                <a:cxn ang="0">
                  <a:pos x="97" y="36"/>
                </a:cxn>
              </a:cxnLst>
              <a:rect l="0" t="0" r="r" b="b"/>
              <a:pathLst>
                <a:path w="102" h="71">
                  <a:moveTo>
                    <a:pt x="97" y="36"/>
                  </a:moveTo>
                  <a:cubicBezTo>
                    <a:pt x="95" y="45"/>
                    <a:pt x="95" y="45"/>
                    <a:pt x="81" y="55"/>
                  </a:cubicBezTo>
                  <a:cubicBezTo>
                    <a:pt x="75" y="59"/>
                    <a:pt x="63" y="62"/>
                    <a:pt x="62" y="62"/>
                  </a:cubicBezTo>
                  <a:cubicBezTo>
                    <a:pt x="18" y="71"/>
                    <a:pt x="11" y="55"/>
                    <a:pt x="11" y="54"/>
                  </a:cubicBezTo>
                  <a:cubicBezTo>
                    <a:pt x="0" y="25"/>
                    <a:pt x="60" y="0"/>
                    <a:pt x="85" y="14"/>
                  </a:cubicBezTo>
                  <a:cubicBezTo>
                    <a:pt x="90" y="17"/>
                    <a:pt x="102" y="23"/>
                    <a:pt x="97" y="36"/>
                  </a:cubicBezTo>
                </a:path>
              </a:pathLst>
            </a:custGeom>
            <a:solidFill>
              <a:srgbClr val="BE39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5" name="Freeform 171"/>
            <p:cNvSpPr>
              <a:spLocks/>
            </p:cNvSpPr>
            <p:nvPr/>
          </p:nvSpPr>
          <p:spPr bwMode="auto">
            <a:xfrm>
              <a:off x="973" y="2536"/>
              <a:ext cx="161" cy="118"/>
            </a:xfrm>
            <a:custGeom>
              <a:avLst/>
              <a:gdLst/>
              <a:ahLst/>
              <a:cxnLst>
                <a:cxn ang="0">
                  <a:pos x="83" y="44"/>
                </a:cxn>
                <a:cxn ang="0">
                  <a:pos x="39" y="62"/>
                </a:cxn>
                <a:cxn ang="0">
                  <a:pos x="5" y="50"/>
                </a:cxn>
                <a:cxn ang="0">
                  <a:pos x="77" y="17"/>
                </a:cxn>
                <a:cxn ang="0">
                  <a:pos x="87" y="31"/>
                </a:cxn>
                <a:cxn ang="0">
                  <a:pos x="83" y="44"/>
                </a:cxn>
              </a:cxnLst>
              <a:rect l="0" t="0" r="r" b="b"/>
              <a:pathLst>
                <a:path w="87" h="64">
                  <a:moveTo>
                    <a:pt x="83" y="44"/>
                  </a:moveTo>
                  <a:cubicBezTo>
                    <a:pt x="83" y="44"/>
                    <a:pt x="71" y="60"/>
                    <a:pt x="39" y="62"/>
                  </a:cubicBezTo>
                  <a:cubicBezTo>
                    <a:pt x="21" y="64"/>
                    <a:pt x="7" y="57"/>
                    <a:pt x="5" y="50"/>
                  </a:cubicBezTo>
                  <a:cubicBezTo>
                    <a:pt x="0" y="26"/>
                    <a:pt x="46" y="0"/>
                    <a:pt x="77" y="17"/>
                  </a:cubicBezTo>
                  <a:cubicBezTo>
                    <a:pt x="85" y="22"/>
                    <a:pt x="87" y="31"/>
                    <a:pt x="87" y="31"/>
                  </a:cubicBezTo>
                  <a:cubicBezTo>
                    <a:pt x="87" y="32"/>
                    <a:pt x="83" y="43"/>
                    <a:pt x="83" y="44"/>
                  </a:cubicBezTo>
                </a:path>
              </a:pathLst>
            </a:custGeom>
            <a:solidFill>
              <a:srgbClr val="C63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Freeform 172"/>
            <p:cNvSpPr>
              <a:spLocks/>
            </p:cNvSpPr>
            <p:nvPr/>
          </p:nvSpPr>
          <p:spPr bwMode="auto">
            <a:xfrm>
              <a:off x="979" y="2540"/>
              <a:ext cx="145" cy="109"/>
            </a:xfrm>
            <a:custGeom>
              <a:avLst/>
              <a:gdLst/>
              <a:ahLst/>
              <a:cxnLst>
                <a:cxn ang="0">
                  <a:pos x="75" y="42"/>
                </a:cxn>
                <a:cxn ang="0">
                  <a:pos x="53" y="55"/>
                </a:cxn>
                <a:cxn ang="0">
                  <a:pos x="36" y="58"/>
                </a:cxn>
                <a:cxn ang="0">
                  <a:pos x="4" y="44"/>
                </a:cxn>
                <a:cxn ang="0">
                  <a:pos x="73" y="19"/>
                </a:cxn>
                <a:cxn ang="0">
                  <a:pos x="79" y="29"/>
                </a:cxn>
                <a:cxn ang="0">
                  <a:pos x="75" y="42"/>
                </a:cxn>
              </a:cxnLst>
              <a:rect l="0" t="0" r="r" b="b"/>
              <a:pathLst>
                <a:path w="79" h="59">
                  <a:moveTo>
                    <a:pt x="75" y="42"/>
                  </a:moveTo>
                  <a:cubicBezTo>
                    <a:pt x="74" y="43"/>
                    <a:pt x="56" y="54"/>
                    <a:pt x="53" y="55"/>
                  </a:cubicBezTo>
                  <a:cubicBezTo>
                    <a:pt x="53" y="55"/>
                    <a:pt x="36" y="58"/>
                    <a:pt x="36" y="58"/>
                  </a:cubicBezTo>
                  <a:cubicBezTo>
                    <a:pt x="7" y="59"/>
                    <a:pt x="5" y="49"/>
                    <a:pt x="4" y="44"/>
                  </a:cubicBezTo>
                  <a:cubicBezTo>
                    <a:pt x="0" y="22"/>
                    <a:pt x="47" y="0"/>
                    <a:pt x="73" y="19"/>
                  </a:cubicBezTo>
                  <a:cubicBezTo>
                    <a:pt x="74" y="19"/>
                    <a:pt x="79" y="29"/>
                    <a:pt x="79" y="29"/>
                  </a:cubicBezTo>
                  <a:cubicBezTo>
                    <a:pt x="79" y="29"/>
                    <a:pt x="75" y="41"/>
                    <a:pt x="75" y="42"/>
                  </a:cubicBezTo>
                </a:path>
              </a:pathLst>
            </a:custGeom>
            <a:solidFill>
              <a:srgbClr val="CE3E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7" name="Freeform 173"/>
            <p:cNvSpPr>
              <a:spLocks/>
            </p:cNvSpPr>
            <p:nvPr/>
          </p:nvSpPr>
          <p:spPr bwMode="auto">
            <a:xfrm>
              <a:off x="981" y="2553"/>
              <a:ext cx="134" cy="92"/>
            </a:xfrm>
            <a:custGeom>
              <a:avLst/>
              <a:gdLst/>
              <a:ahLst/>
              <a:cxnLst>
                <a:cxn ang="0">
                  <a:pos x="71" y="28"/>
                </a:cxn>
                <a:cxn ang="0">
                  <a:pos x="69" y="35"/>
                </a:cxn>
                <a:cxn ang="0">
                  <a:pos x="35" y="49"/>
                </a:cxn>
                <a:cxn ang="0">
                  <a:pos x="14" y="46"/>
                </a:cxn>
                <a:cxn ang="0">
                  <a:pos x="6" y="37"/>
                </a:cxn>
                <a:cxn ang="0">
                  <a:pos x="61" y="10"/>
                </a:cxn>
                <a:cxn ang="0">
                  <a:pos x="73" y="22"/>
                </a:cxn>
                <a:cxn ang="0">
                  <a:pos x="71" y="28"/>
                </a:cxn>
              </a:cxnLst>
              <a:rect l="0" t="0" r="r" b="b"/>
              <a:pathLst>
                <a:path w="73" h="50">
                  <a:moveTo>
                    <a:pt x="71" y="28"/>
                  </a:moveTo>
                  <a:cubicBezTo>
                    <a:pt x="70" y="30"/>
                    <a:pt x="70" y="34"/>
                    <a:pt x="69" y="35"/>
                  </a:cubicBezTo>
                  <a:cubicBezTo>
                    <a:pt x="51" y="45"/>
                    <a:pt x="47" y="47"/>
                    <a:pt x="35" y="49"/>
                  </a:cubicBezTo>
                  <a:cubicBezTo>
                    <a:pt x="35" y="49"/>
                    <a:pt x="24" y="50"/>
                    <a:pt x="14" y="46"/>
                  </a:cubicBezTo>
                  <a:cubicBezTo>
                    <a:pt x="11" y="45"/>
                    <a:pt x="9" y="45"/>
                    <a:pt x="6" y="37"/>
                  </a:cubicBezTo>
                  <a:cubicBezTo>
                    <a:pt x="0" y="21"/>
                    <a:pt x="35" y="0"/>
                    <a:pt x="61" y="10"/>
                  </a:cubicBezTo>
                  <a:cubicBezTo>
                    <a:pt x="67" y="12"/>
                    <a:pt x="73" y="22"/>
                    <a:pt x="73" y="22"/>
                  </a:cubicBezTo>
                  <a:cubicBezTo>
                    <a:pt x="73" y="24"/>
                    <a:pt x="72" y="26"/>
                    <a:pt x="71" y="28"/>
                  </a:cubicBezTo>
                </a:path>
              </a:pathLst>
            </a:custGeom>
            <a:solidFill>
              <a:srgbClr val="D641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174"/>
            <p:cNvSpPr>
              <a:spLocks/>
            </p:cNvSpPr>
            <p:nvPr/>
          </p:nvSpPr>
          <p:spPr bwMode="auto">
            <a:xfrm>
              <a:off x="994" y="2569"/>
              <a:ext cx="108" cy="69"/>
            </a:xfrm>
            <a:custGeom>
              <a:avLst/>
              <a:gdLst/>
              <a:ahLst/>
              <a:cxnLst>
                <a:cxn ang="0">
                  <a:pos x="55" y="26"/>
                </a:cxn>
                <a:cxn ang="0">
                  <a:pos x="29" y="37"/>
                </a:cxn>
                <a:cxn ang="0">
                  <a:pos x="14" y="37"/>
                </a:cxn>
                <a:cxn ang="0">
                  <a:pos x="1" y="23"/>
                </a:cxn>
                <a:cxn ang="0">
                  <a:pos x="9" y="10"/>
                </a:cxn>
                <a:cxn ang="0">
                  <a:pos x="25" y="2"/>
                </a:cxn>
                <a:cxn ang="0">
                  <a:pos x="53" y="5"/>
                </a:cxn>
                <a:cxn ang="0">
                  <a:pos x="59" y="13"/>
                </a:cxn>
                <a:cxn ang="0">
                  <a:pos x="55" y="26"/>
                </a:cxn>
              </a:cxnLst>
              <a:rect l="0" t="0" r="r" b="b"/>
              <a:pathLst>
                <a:path w="59" h="37">
                  <a:moveTo>
                    <a:pt x="55" y="26"/>
                  </a:moveTo>
                  <a:cubicBezTo>
                    <a:pt x="53" y="28"/>
                    <a:pt x="38" y="34"/>
                    <a:pt x="29" y="37"/>
                  </a:cubicBezTo>
                  <a:cubicBezTo>
                    <a:pt x="28" y="37"/>
                    <a:pt x="15" y="37"/>
                    <a:pt x="14" y="37"/>
                  </a:cubicBezTo>
                  <a:cubicBezTo>
                    <a:pt x="11" y="36"/>
                    <a:pt x="0" y="29"/>
                    <a:pt x="1" y="23"/>
                  </a:cubicBezTo>
                  <a:cubicBezTo>
                    <a:pt x="1" y="21"/>
                    <a:pt x="7" y="12"/>
                    <a:pt x="9" y="10"/>
                  </a:cubicBezTo>
                  <a:cubicBezTo>
                    <a:pt x="10" y="10"/>
                    <a:pt x="23" y="3"/>
                    <a:pt x="25" y="2"/>
                  </a:cubicBezTo>
                  <a:cubicBezTo>
                    <a:pt x="33" y="0"/>
                    <a:pt x="46" y="0"/>
                    <a:pt x="53" y="5"/>
                  </a:cubicBezTo>
                  <a:cubicBezTo>
                    <a:pt x="59" y="13"/>
                    <a:pt x="59" y="13"/>
                    <a:pt x="59" y="13"/>
                  </a:cubicBezTo>
                  <a:cubicBezTo>
                    <a:pt x="55" y="26"/>
                    <a:pt x="55" y="26"/>
                    <a:pt x="55" y="26"/>
                  </a:cubicBezTo>
                </a:path>
              </a:pathLst>
            </a:custGeom>
            <a:solidFill>
              <a:srgbClr val="DE43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9" name="Freeform 175"/>
            <p:cNvSpPr>
              <a:spLocks/>
            </p:cNvSpPr>
            <p:nvPr/>
          </p:nvSpPr>
          <p:spPr bwMode="auto">
            <a:xfrm>
              <a:off x="1001" y="2577"/>
              <a:ext cx="88" cy="51"/>
            </a:xfrm>
            <a:custGeom>
              <a:avLst/>
              <a:gdLst/>
              <a:ahLst/>
              <a:cxnLst>
                <a:cxn ang="0">
                  <a:pos x="44" y="21"/>
                </a:cxn>
                <a:cxn ang="0">
                  <a:pos x="25" y="28"/>
                </a:cxn>
                <a:cxn ang="0">
                  <a:pos x="11" y="28"/>
                </a:cxn>
                <a:cxn ang="0">
                  <a:pos x="0" y="19"/>
                </a:cxn>
                <a:cxn ang="0">
                  <a:pos x="15" y="3"/>
                </a:cxn>
                <a:cxn ang="0">
                  <a:pos x="37" y="1"/>
                </a:cxn>
                <a:cxn ang="0">
                  <a:pos x="47" y="7"/>
                </a:cxn>
                <a:cxn ang="0">
                  <a:pos x="48" y="9"/>
                </a:cxn>
                <a:cxn ang="0">
                  <a:pos x="44" y="21"/>
                </a:cxn>
              </a:cxnLst>
              <a:rect l="0" t="0" r="r" b="b"/>
              <a:pathLst>
                <a:path w="48" h="28">
                  <a:moveTo>
                    <a:pt x="44" y="21"/>
                  </a:moveTo>
                  <a:cubicBezTo>
                    <a:pt x="44" y="23"/>
                    <a:pt x="26" y="28"/>
                    <a:pt x="25" y="28"/>
                  </a:cubicBezTo>
                  <a:cubicBezTo>
                    <a:pt x="25" y="28"/>
                    <a:pt x="12" y="28"/>
                    <a:pt x="11" y="28"/>
                  </a:cubicBezTo>
                  <a:cubicBezTo>
                    <a:pt x="11" y="28"/>
                    <a:pt x="0" y="24"/>
                    <a:pt x="0" y="19"/>
                  </a:cubicBezTo>
                  <a:cubicBezTo>
                    <a:pt x="0" y="19"/>
                    <a:pt x="4" y="6"/>
                    <a:pt x="15" y="3"/>
                  </a:cubicBezTo>
                  <a:cubicBezTo>
                    <a:pt x="27" y="0"/>
                    <a:pt x="27" y="0"/>
                    <a:pt x="37" y="1"/>
                  </a:cubicBezTo>
                  <a:cubicBezTo>
                    <a:pt x="47" y="7"/>
                    <a:pt x="47" y="7"/>
                    <a:pt x="47" y="7"/>
                  </a:cubicBezTo>
                  <a:cubicBezTo>
                    <a:pt x="47" y="7"/>
                    <a:pt x="48" y="8"/>
                    <a:pt x="48" y="9"/>
                  </a:cubicBezTo>
                  <a:cubicBezTo>
                    <a:pt x="44" y="21"/>
                    <a:pt x="44" y="21"/>
                    <a:pt x="44" y="21"/>
                  </a:cubicBezTo>
                </a:path>
              </a:pathLst>
            </a:custGeom>
            <a:solidFill>
              <a:srgbClr val="E74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Freeform 176"/>
            <p:cNvSpPr>
              <a:spLocks/>
            </p:cNvSpPr>
            <p:nvPr/>
          </p:nvSpPr>
          <p:spPr bwMode="auto">
            <a:xfrm>
              <a:off x="1012" y="2586"/>
              <a:ext cx="61" cy="35"/>
            </a:xfrm>
            <a:custGeom>
              <a:avLst/>
              <a:gdLst/>
              <a:ahLst/>
              <a:cxnLst>
                <a:cxn ang="0">
                  <a:pos x="21" y="19"/>
                </a:cxn>
                <a:cxn ang="0">
                  <a:pos x="7" y="19"/>
                </a:cxn>
                <a:cxn ang="0">
                  <a:pos x="0" y="15"/>
                </a:cxn>
                <a:cxn ang="0">
                  <a:pos x="8" y="3"/>
                </a:cxn>
                <a:cxn ang="0">
                  <a:pos x="17" y="0"/>
                </a:cxn>
                <a:cxn ang="0">
                  <a:pos x="28" y="1"/>
                </a:cxn>
                <a:cxn ang="0">
                  <a:pos x="33" y="4"/>
                </a:cxn>
                <a:cxn ang="0">
                  <a:pos x="29" y="16"/>
                </a:cxn>
                <a:cxn ang="0">
                  <a:pos x="21" y="19"/>
                </a:cxn>
              </a:cxnLst>
              <a:rect l="0" t="0" r="r" b="b"/>
              <a:pathLst>
                <a:path w="33" h="19">
                  <a:moveTo>
                    <a:pt x="21" y="19"/>
                  </a:moveTo>
                  <a:cubicBezTo>
                    <a:pt x="20" y="19"/>
                    <a:pt x="7" y="19"/>
                    <a:pt x="7" y="19"/>
                  </a:cubicBezTo>
                  <a:cubicBezTo>
                    <a:pt x="6" y="19"/>
                    <a:pt x="0" y="15"/>
                    <a:pt x="0" y="15"/>
                  </a:cubicBezTo>
                  <a:cubicBezTo>
                    <a:pt x="0" y="14"/>
                    <a:pt x="7" y="3"/>
                    <a:pt x="8" y="3"/>
                  </a:cubicBezTo>
                  <a:cubicBezTo>
                    <a:pt x="8" y="2"/>
                    <a:pt x="17" y="0"/>
                    <a:pt x="17" y="0"/>
                  </a:cubicBezTo>
                  <a:cubicBezTo>
                    <a:pt x="28" y="1"/>
                    <a:pt x="28" y="1"/>
                    <a:pt x="28" y="1"/>
                  </a:cubicBezTo>
                  <a:cubicBezTo>
                    <a:pt x="30" y="1"/>
                    <a:pt x="32" y="2"/>
                    <a:pt x="33" y="4"/>
                  </a:cubicBezTo>
                  <a:cubicBezTo>
                    <a:pt x="29" y="16"/>
                    <a:pt x="29" y="16"/>
                    <a:pt x="29" y="16"/>
                  </a:cubicBezTo>
                  <a:cubicBezTo>
                    <a:pt x="27" y="18"/>
                    <a:pt x="23" y="19"/>
                    <a:pt x="21" y="19"/>
                  </a:cubicBezTo>
                </a:path>
              </a:pathLst>
            </a:custGeom>
            <a:solidFill>
              <a:srgbClr val="EF4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Rectangle 177"/>
            <p:cNvSpPr>
              <a:spLocks noChangeArrowheads="1"/>
            </p:cNvSpPr>
            <p:nvPr/>
          </p:nvSpPr>
          <p:spPr bwMode="auto">
            <a:xfrm>
              <a:off x="339" y="2574"/>
              <a:ext cx="120" cy="15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Symbol" pitchFamily="18" charset="2"/>
                </a:rPr>
                <a:t>b</a:t>
              </a:r>
              <a:endParaRPr kumimoji="0" lang="en-US" sz="1800" b="0" i="0" u="none" strike="noStrike" cap="none" normalizeH="0" baseline="0" smtClean="0">
                <a:ln>
                  <a:noFill/>
                </a:ln>
                <a:solidFill>
                  <a:schemeClr val="tx1"/>
                </a:solidFill>
                <a:effectLst/>
                <a:latin typeface="Arial" pitchFamily="34" charset="0"/>
              </a:endParaRPr>
            </a:p>
          </p:txBody>
        </p:sp>
        <p:sp>
          <p:nvSpPr>
            <p:cNvPr id="1202" name="Rectangle 178"/>
            <p:cNvSpPr>
              <a:spLocks noChangeArrowheads="1"/>
            </p:cNvSpPr>
            <p:nvPr/>
          </p:nvSpPr>
          <p:spPr bwMode="auto">
            <a:xfrm>
              <a:off x="395" y="2585"/>
              <a:ext cx="19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HB</a:t>
              </a:r>
              <a:endParaRPr kumimoji="0" lang="en-US" sz="1800" b="0" i="0" u="none" strike="noStrike" cap="none" normalizeH="0" baseline="0" smtClean="0">
                <a:ln>
                  <a:noFill/>
                </a:ln>
                <a:solidFill>
                  <a:schemeClr val="tx1"/>
                </a:solidFill>
                <a:effectLst/>
                <a:latin typeface="Arial" pitchFamily="34" charset="0"/>
              </a:endParaRPr>
            </a:p>
          </p:txBody>
        </p:sp>
        <p:sp>
          <p:nvSpPr>
            <p:cNvPr id="1203" name="Rectangle 179"/>
            <p:cNvSpPr>
              <a:spLocks noChangeArrowheads="1"/>
            </p:cNvSpPr>
            <p:nvPr/>
          </p:nvSpPr>
          <p:spPr bwMode="auto">
            <a:xfrm>
              <a:off x="1588" y="2572"/>
              <a:ext cx="120" cy="1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Symbol" pitchFamily="18" charset="2"/>
                </a:rPr>
                <a:t>b</a:t>
              </a:r>
              <a:endParaRPr kumimoji="0" lang="en-US" sz="1800" b="0" i="0" u="none" strike="noStrike" cap="none" normalizeH="0" baseline="0" smtClean="0">
                <a:ln>
                  <a:noFill/>
                </a:ln>
                <a:solidFill>
                  <a:schemeClr val="tx1"/>
                </a:solidFill>
                <a:effectLst/>
                <a:latin typeface="Arial" pitchFamily="34" charset="0"/>
              </a:endParaRPr>
            </a:p>
          </p:txBody>
        </p:sp>
        <p:sp>
          <p:nvSpPr>
            <p:cNvPr id="1204" name="Rectangle 180"/>
            <p:cNvSpPr>
              <a:spLocks noChangeArrowheads="1"/>
            </p:cNvSpPr>
            <p:nvPr/>
          </p:nvSpPr>
          <p:spPr bwMode="auto">
            <a:xfrm>
              <a:off x="1645" y="2583"/>
              <a:ext cx="190" cy="1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HB</a:t>
              </a:r>
              <a:endParaRPr kumimoji="0" lang="en-US" sz="1800" b="0" i="0" u="none" strike="noStrike" cap="none" normalizeH="0" baseline="0" smtClean="0">
                <a:ln>
                  <a:noFill/>
                </a:ln>
                <a:solidFill>
                  <a:schemeClr val="tx1"/>
                </a:solidFill>
                <a:effectLst/>
                <a:latin typeface="Arial" pitchFamily="34" charset="0"/>
              </a:endParaRPr>
            </a:p>
          </p:txBody>
        </p:sp>
        <p:sp>
          <p:nvSpPr>
            <p:cNvPr id="1205" name="Rectangle 181"/>
            <p:cNvSpPr>
              <a:spLocks noChangeArrowheads="1"/>
            </p:cNvSpPr>
            <p:nvPr/>
          </p:nvSpPr>
          <p:spPr bwMode="auto">
            <a:xfrm>
              <a:off x="2022" y="2869"/>
              <a:ext cx="649" cy="1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Acetoacetate</a:t>
              </a:r>
              <a:endParaRPr kumimoji="0" lang="en-US" sz="1800" b="0" i="0" u="none" strike="noStrike" cap="none" normalizeH="0" baseline="0" smtClean="0">
                <a:ln>
                  <a:noFill/>
                </a:ln>
                <a:solidFill>
                  <a:schemeClr val="tx1"/>
                </a:solidFill>
                <a:effectLst/>
                <a:latin typeface="Arial" pitchFamily="34" charset="0"/>
              </a:endParaRPr>
            </a:p>
          </p:txBody>
        </p:sp>
        <p:sp>
          <p:nvSpPr>
            <p:cNvPr id="1206" name="Rectangle 182"/>
            <p:cNvSpPr>
              <a:spLocks noChangeArrowheads="1"/>
            </p:cNvSpPr>
            <p:nvPr/>
          </p:nvSpPr>
          <p:spPr bwMode="auto">
            <a:xfrm>
              <a:off x="2992" y="2064"/>
              <a:ext cx="805"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Acetoacetyl CoA</a:t>
              </a:r>
              <a:endParaRPr kumimoji="0" lang="en-US" sz="1800" b="0" i="0" u="none" strike="noStrike" cap="none" normalizeH="0" baseline="0" smtClean="0">
                <a:ln>
                  <a:noFill/>
                </a:ln>
                <a:solidFill>
                  <a:schemeClr val="tx1"/>
                </a:solidFill>
                <a:effectLst/>
                <a:latin typeface="Arial" pitchFamily="34" charset="0"/>
              </a:endParaRPr>
            </a:p>
          </p:txBody>
        </p:sp>
        <p:sp>
          <p:nvSpPr>
            <p:cNvPr id="1207" name="Rectangle 183"/>
            <p:cNvSpPr>
              <a:spLocks noChangeArrowheads="1"/>
            </p:cNvSpPr>
            <p:nvPr/>
          </p:nvSpPr>
          <p:spPr bwMode="auto">
            <a:xfrm>
              <a:off x="3479" y="2826"/>
              <a:ext cx="658"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Succinyl CoA</a:t>
              </a:r>
              <a:endParaRPr kumimoji="0" lang="en-US" sz="1800" b="0" i="0" u="none" strike="noStrike" cap="none" normalizeH="0" baseline="0" smtClean="0">
                <a:ln>
                  <a:noFill/>
                </a:ln>
                <a:solidFill>
                  <a:schemeClr val="tx1"/>
                </a:solidFill>
                <a:effectLst/>
                <a:latin typeface="Arial" pitchFamily="34" charset="0"/>
              </a:endParaRPr>
            </a:p>
          </p:txBody>
        </p:sp>
        <p:sp>
          <p:nvSpPr>
            <p:cNvPr id="1208" name="Rectangle 184"/>
            <p:cNvSpPr>
              <a:spLocks noChangeArrowheads="1"/>
            </p:cNvSpPr>
            <p:nvPr/>
          </p:nvSpPr>
          <p:spPr bwMode="auto">
            <a:xfrm>
              <a:off x="3350" y="2231"/>
              <a:ext cx="499"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MT" charset="0"/>
                </a:rPr>
                <a:t>Succinate</a:t>
              </a:r>
              <a:endParaRPr kumimoji="0" lang="en-US" sz="1800" b="0" i="0" u="none" strike="noStrike" cap="none" normalizeH="0" baseline="0" smtClean="0">
                <a:ln>
                  <a:noFill/>
                </a:ln>
                <a:solidFill>
                  <a:schemeClr val="tx1"/>
                </a:solidFill>
                <a:effectLst/>
                <a:latin typeface="Arial" pitchFamily="34" charset="0"/>
              </a:endParaRPr>
            </a:p>
          </p:txBody>
        </p:sp>
        <p:sp>
          <p:nvSpPr>
            <p:cNvPr id="1209" name="Freeform 185"/>
            <p:cNvSpPr>
              <a:spLocks/>
            </p:cNvSpPr>
            <p:nvPr/>
          </p:nvSpPr>
          <p:spPr bwMode="auto">
            <a:xfrm>
              <a:off x="1508" y="2634"/>
              <a:ext cx="37" cy="29"/>
            </a:xfrm>
            <a:custGeom>
              <a:avLst/>
              <a:gdLst/>
              <a:ahLst/>
              <a:cxnLst>
                <a:cxn ang="0">
                  <a:pos x="37" y="15"/>
                </a:cxn>
                <a:cxn ang="0">
                  <a:pos x="0" y="29"/>
                </a:cxn>
                <a:cxn ang="0">
                  <a:pos x="9" y="15"/>
                </a:cxn>
                <a:cxn ang="0">
                  <a:pos x="0" y="0"/>
                </a:cxn>
                <a:cxn ang="0">
                  <a:pos x="37" y="15"/>
                </a:cxn>
              </a:cxnLst>
              <a:rect l="0" t="0" r="r" b="b"/>
              <a:pathLst>
                <a:path w="37" h="29">
                  <a:moveTo>
                    <a:pt x="37" y="15"/>
                  </a:moveTo>
                  <a:lnTo>
                    <a:pt x="0" y="29"/>
                  </a:lnTo>
                  <a:lnTo>
                    <a:pt x="9" y="15"/>
                  </a:lnTo>
                  <a:lnTo>
                    <a:pt x="0" y="0"/>
                  </a:lnTo>
                  <a:lnTo>
                    <a:pt x="37"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Line 186"/>
            <p:cNvSpPr>
              <a:spLocks noChangeShapeType="1"/>
            </p:cNvSpPr>
            <p:nvPr/>
          </p:nvSpPr>
          <p:spPr bwMode="auto">
            <a:xfrm>
              <a:off x="560" y="2649"/>
              <a:ext cx="959" cy="1"/>
            </a:xfrm>
            <a:prstGeom prst="line">
              <a:avLst/>
            </a:prstGeom>
            <a:noFill/>
            <a:ln w="238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1" name="Freeform 187"/>
            <p:cNvSpPr>
              <a:spLocks/>
            </p:cNvSpPr>
            <p:nvPr/>
          </p:nvSpPr>
          <p:spPr bwMode="auto">
            <a:xfrm>
              <a:off x="1497" y="2619"/>
              <a:ext cx="73" cy="61"/>
            </a:xfrm>
            <a:custGeom>
              <a:avLst/>
              <a:gdLst/>
              <a:ahLst/>
              <a:cxnLst>
                <a:cxn ang="0">
                  <a:pos x="73" y="30"/>
                </a:cxn>
                <a:cxn ang="0">
                  <a:pos x="0" y="61"/>
                </a:cxn>
                <a:cxn ang="0">
                  <a:pos x="18" y="30"/>
                </a:cxn>
                <a:cxn ang="0">
                  <a:pos x="0" y="0"/>
                </a:cxn>
                <a:cxn ang="0">
                  <a:pos x="73" y="30"/>
                </a:cxn>
              </a:cxnLst>
              <a:rect l="0" t="0" r="r" b="b"/>
              <a:pathLst>
                <a:path w="73" h="61">
                  <a:moveTo>
                    <a:pt x="73" y="30"/>
                  </a:moveTo>
                  <a:lnTo>
                    <a:pt x="0" y="61"/>
                  </a:lnTo>
                  <a:lnTo>
                    <a:pt x="18" y="30"/>
                  </a:lnTo>
                  <a:lnTo>
                    <a:pt x="0" y="0"/>
                  </a:lnTo>
                  <a:lnTo>
                    <a:pt x="73"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88"/>
            <p:cNvSpPr>
              <a:spLocks/>
            </p:cNvSpPr>
            <p:nvPr/>
          </p:nvSpPr>
          <p:spPr bwMode="auto">
            <a:xfrm>
              <a:off x="3627" y="2212"/>
              <a:ext cx="568" cy="575"/>
            </a:xfrm>
            <a:custGeom>
              <a:avLst/>
              <a:gdLst/>
              <a:ahLst/>
              <a:cxnLst>
                <a:cxn ang="0">
                  <a:pos x="0" y="10"/>
                </a:cxn>
                <a:cxn ang="0">
                  <a:pos x="77" y="0"/>
                </a:cxn>
                <a:cxn ang="0">
                  <a:pos x="308" y="182"/>
                </a:cxn>
                <a:cxn ang="0">
                  <a:pos x="241" y="312"/>
                </a:cxn>
              </a:cxnLst>
              <a:rect l="0" t="0" r="r" b="b"/>
              <a:pathLst>
                <a:path w="308" h="312">
                  <a:moveTo>
                    <a:pt x="0" y="10"/>
                  </a:moveTo>
                  <a:cubicBezTo>
                    <a:pt x="24" y="3"/>
                    <a:pt x="50" y="0"/>
                    <a:pt x="77" y="0"/>
                  </a:cubicBezTo>
                  <a:cubicBezTo>
                    <a:pt x="205" y="0"/>
                    <a:pt x="308" y="81"/>
                    <a:pt x="308" y="182"/>
                  </a:cubicBezTo>
                  <a:cubicBezTo>
                    <a:pt x="308" y="233"/>
                    <a:pt x="283" y="279"/>
                    <a:pt x="241" y="312"/>
                  </a:cubicBezTo>
                </a:path>
              </a:pathLst>
            </a:custGeom>
            <a:noFill/>
            <a:ln w="238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89"/>
            <p:cNvSpPr>
              <a:spLocks/>
            </p:cNvSpPr>
            <p:nvPr/>
          </p:nvSpPr>
          <p:spPr bwMode="auto">
            <a:xfrm>
              <a:off x="4029" y="2750"/>
              <a:ext cx="77" cy="68"/>
            </a:xfrm>
            <a:custGeom>
              <a:avLst/>
              <a:gdLst/>
              <a:ahLst/>
              <a:cxnLst>
                <a:cxn ang="0">
                  <a:pos x="0" y="68"/>
                </a:cxn>
                <a:cxn ang="0">
                  <a:pos x="41" y="0"/>
                </a:cxn>
                <a:cxn ang="0">
                  <a:pos x="44" y="33"/>
                </a:cxn>
                <a:cxn ang="0">
                  <a:pos x="77" y="46"/>
                </a:cxn>
                <a:cxn ang="0">
                  <a:pos x="0" y="68"/>
                </a:cxn>
              </a:cxnLst>
              <a:rect l="0" t="0" r="r" b="b"/>
              <a:pathLst>
                <a:path w="77" h="68">
                  <a:moveTo>
                    <a:pt x="0" y="68"/>
                  </a:moveTo>
                  <a:lnTo>
                    <a:pt x="41" y="0"/>
                  </a:lnTo>
                  <a:lnTo>
                    <a:pt x="44" y="33"/>
                  </a:lnTo>
                  <a:lnTo>
                    <a:pt x="77" y="46"/>
                  </a:lnTo>
                  <a:lnTo>
                    <a:pt x="0" y="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Freeform 190"/>
            <p:cNvSpPr>
              <a:spLocks/>
            </p:cNvSpPr>
            <p:nvPr/>
          </p:nvSpPr>
          <p:spPr bwMode="auto">
            <a:xfrm>
              <a:off x="3576" y="2195"/>
              <a:ext cx="79" cy="59"/>
            </a:xfrm>
            <a:custGeom>
              <a:avLst/>
              <a:gdLst/>
              <a:ahLst/>
              <a:cxnLst>
                <a:cxn ang="0">
                  <a:pos x="0" y="50"/>
                </a:cxn>
                <a:cxn ang="0">
                  <a:pos x="62" y="0"/>
                </a:cxn>
                <a:cxn ang="0">
                  <a:pos x="55" y="35"/>
                </a:cxn>
                <a:cxn ang="0">
                  <a:pos x="79" y="59"/>
                </a:cxn>
                <a:cxn ang="0">
                  <a:pos x="0" y="50"/>
                </a:cxn>
              </a:cxnLst>
              <a:rect l="0" t="0" r="r" b="b"/>
              <a:pathLst>
                <a:path w="79" h="59">
                  <a:moveTo>
                    <a:pt x="0" y="50"/>
                  </a:moveTo>
                  <a:lnTo>
                    <a:pt x="62" y="0"/>
                  </a:lnTo>
                  <a:lnTo>
                    <a:pt x="55" y="35"/>
                  </a:lnTo>
                  <a:lnTo>
                    <a:pt x="79" y="59"/>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91"/>
            <p:cNvSpPr>
              <a:spLocks/>
            </p:cNvSpPr>
            <p:nvPr/>
          </p:nvSpPr>
          <p:spPr bwMode="auto">
            <a:xfrm>
              <a:off x="3202" y="1775"/>
              <a:ext cx="479" cy="300"/>
            </a:xfrm>
            <a:custGeom>
              <a:avLst/>
              <a:gdLst/>
              <a:ahLst/>
              <a:cxnLst>
                <a:cxn ang="0">
                  <a:pos x="3" y="163"/>
                </a:cxn>
                <a:cxn ang="0">
                  <a:pos x="83" y="66"/>
                </a:cxn>
                <a:cxn ang="0">
                  <a:pos x="260" y="23"/>
                </a:cxn>
              </a:cxnLst>
              <a:rect l="0" t="0" r="r" b="b"/>
              <a:pathLst>
                <a:path w="260" h="163">
                  <a:moveTo>
                    <a:pt x="3" y="163"/>
                  </a:moveTo>
                  <a:cubicBezTo>
                    <a:pt x="3" y="163"/>
                    <a:pt x="0" y="131"/>
                    <a:pt x="83" y="66"/>
                  </a:cubicBezTo>
                  <a:cubicBezTo>
                    <a:pt x="166" y="0"/>
                    <a:pt x="260" y="23"/>
                    <a:pt x="260" y="23"/>
                  </a:cubicBezTo>
                </a:path>
              </a:pathLst>
            </a:custGeom>
            <a:noFill/>
            <a:ln w="238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92"/>
            <p:cNvSpPr>
              <a:spLocks/>
            </p:cNvSpPr>
            <p:nvPr/>
          </p:nvSpPr>
          <p:spPr bwMode="auto">
            <a:xfrm>
              <a:off x="3653" y="1782"/>
              <a:ext cx="77" cy="59"/>
            </a:xfrm>
            <a:custGeom>
              <a:avLst/>
              <a:gdLst/>
              <a:ahLst/>
              <a:cxnLst>
                <a:cxn ang="0">
                  <a:pos x="77" y="48"/>
                </a:cxn>
                <a:cxn ang="0">
                  <a:pos x="0" y="59"/>
                </a:cxn>
                <a:cxn ang="0">
                  <a:pos x="24" y="33"/>
                </a:cxn>
                <a:cxn ang="0">
                  <a:pos x="15" y="0"/>
                </a:cxn>
                <a:cxn ang="0">
                  <a:pos x="77" y="48"/>
                </a:cxn>
              </a:cxnLst>
              <a:rect l="0" t="0" r="r" b="b"/>
              <a:pathLst>
                <a:path w="77" h="59">
                  <a:moveTo>
                    <a:pt x="77" y="48"/>
                  </a:moveTo>
                  <a:lnTo>
                    <a:pt x="0" y="59"/>
                  </a:lnTo>
                  <a:lnTo>
                    <a:pt x="24" y="33"/>
                  </a:lnTo>
                  <a:lnTo>
                    <a:pt x="15" y="0"/>
                  </a:lnTo>
                  <a:lnTo>
                    <a:pt x="77"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93"/>
            <p:cNvSpPr>
              <a:spLocks/>
            </p:cNvSpPr>
            <p:nvPr/>
          </p:nvSpPr>
          <p:spPr bwMode="auto">
            <a:xfrm>
              <a:off x="2216" y="1719"/>
              <a:ext cx="55" cy="45"/>
            </a:xfrm>
            <a:custGeom>
              <a:avLst/>
              <a:gdLst/>
              <a:ahLst/>
              <a:cxnLst>
                <a:cxn ang="0">
                  <a:pos x="55" y="26"/>
                </a:cxn>
                <a:cxn ang="0">
                  <a:pos x="0" y="45"/>
                </a:cxn>
                <a:cxn ang="0">
                  <a:pos x="14" y="24"/>
                </a:cxn>
                <a:cxn ang="0">
                  <a:pos x="3" y="0"/>
                </a:cxn>
                <a:cxn ang="0">
                  <a:pos x="55" y="26"/>
                </a:cxn>
              </a:cxnLst>
              <a:rect l="0" t="0" r="r" b="b"/>
              <a:pathLst>
                <a:path w="55" h="45">
                  <a:moveTo>
                    <a:pt x="55" y="26"/>
                  </a:moveTo>
                  <a:lnTo>
                    <a:pt x="0" y="45"/>
                  </a:lnTo>
                  <a:lnTo>
                    <a:pt x="14" y="24"/>
                  </a:lnTo>
                  <a:lnTo>
                    <a:pt x="3" y="0"/>
                  </a:lnTo>
                  <a:lnTo>
                    <a:pt x="55"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94"/>
            <p:cNvSpPr>
              <a:spLocks/>
            </p:cNvSpPr>
            <p:nvPr/>
          </p:nvSpPr>
          <p:spPr bwMode="auto">
            <a:xfrm>
              <a:off x="1832" y="1301"/>
              <a:ext cx="400" cy="442"/>
            </a:xfrm>
            <a:custGeom>
              <a:avLst/>
              <a:gdLst/>
              <a:ahLst/>
              <a:cxnLst>
                <a:cxn ang="0">
                  <a:pos x="14" y="0"/>
                </a:cxn>
                <a:cxn ang="0">
                  <a:pos x="52" y="168"/>
                </a:cxn>
                <a:cxn ang="0">
                  <a:pos x="217" y="240"/>
                </a:cxn>
              </a:cxnLst>
              <a:rect l="0" t="0" r="r" b="b"/>
              <a:pathLst>
                <a:path w="217" h="240">
                  <a:moveTo>
                    <a:pt x="14" y="0"/>
                  </a:moveTo>
                  <a:cubicBezTo>
                    <a:pt x="14" y="0"/>
                    <a:pt x="0" y="106"/>
                    <a:pt x="52" y="168"/>
                  </a:cubicBezTo>
                  <a:cubicBezTo>
                    <a:pt x="103" y="231"/>
                    <a:pt x="217" y="240"/>
                    <a:pt x="217" y="240"/>
                  </a:cubicBezTo>
                </a:path>
              </a:pathLst>
            </a:custGeom>
            <a:noFill/>
            <a:ln w="111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9" name="Freeform 195"/>
            <p:cNvSpPr>
              <a:spLocks/>
            </p:cNvSpPr>
            <p:nvPr/>
          </p:nvSpPr>
          <p:spPr bwMode="auto">
            <a:xfrm>
              <a:off x="2216" y="1719"/>
              <a:ext cx="55" cy="45"/>
            </a:xfrm>
            <a:custGeom>
              <a:avLst/>
              <a:gdLst/>
              <a:ahLst/>
              <a:cxnLst>
                <a:cxn ang="0">
                  <a:pos x="55" y="26"/>
                </a:cxn>
                <a:cxn ang="0">
                  <a:pos x="0" y="45"/>
                </a:cxn>
                <a:cxn ang="0">
                  <a:pos x="14" y="24"/>
                </a:cxn>
                <a:cxn ang="0">
                  <a:pos x="3" y="0"/>
                </a:cxn>
                <a:cxn ang="0">
                  <a:pos x="55" y="26"/>
                </a:cxn>
              </a:cxnLst>
              <a:rect l="0" t="0" r="r" b="b"/>
              <a:pathLst>
                <a:path w="55" h="45">
                  <a:moveTo>
                    <a:pt x="55" y="26"/>
                  </a:moveTo>
                  <a:lnTo>
                    <a:pt x="0" y="45"/>
                  </a:lnTo>
                  <a:lnTo>
                    <a:pt x="14" y="24"/>
                  </a:lnTo>
                  <a:lnTo>
                    <a:pt x="3" y="0"/>
                  </a:lnTo>
                  <a:lnTo>
                    <a:pt x="55"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Freeform 196"/>
            <p:cNvSpPr>
              <a:spLocks/>
            </p:cNvSpPr>
            <p:nvPr/>
          </p:nvSpPr>
          <p:spPr bwMode="auto">
            <a:xfrm>
              <a:off x="1946" y="2927"/>
              <a:ext cx="37" cy="30"/>
            </a:xfrm>
            <a:custGeom>
              <a:avLst/>
              <a:gdLst/>
              <a:ahLst/>
              <a:cxnLst>
                <a:cxn ang="0">
                  <a:pos x="37" y="15"/>
                </a:cxn>
                <a:cxn ang="0">
                  <a:pos x="0" y="30"/>
                </a:cxn>
                <a:cxn ang="0">
                  <a:pos x="10" y="15"/>
                </a:cxn>
                <a:cxn ang="0">
                  <a:pos x="0" y="0"/>
                </a:cxn>
                <a:cxn ang="0">
                  <a:pos x="37" y="15"/>
                </a:cxn>
              </a:cxnLst>
              <a:rect l="0" t="0" r="r" b="b"/>
              <a:pathLst>
                <a:path w="37" h="30">
                  <a:moveTo>
                    <a:pt x="37" y="15"/>
                  </a:moveTo>
                  <a:lnTo>
                    <a:pt x="0" y="30"/>
                  </a:lnTo>
                  <a:lnTo>
                    <a:pt x="10" y="15"/>
                  </a:lnTo>
                  <a:lnTo>
                    <a:pt x="0" y="0"/>
                  </a:lnTo>
                  <a:lnTo>
                    <a:pt x="37"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Freeform 197"/>
            <p:cNvSpPr>
              <a:spLocks/>
            </p:cNvSpPr>
            <p:nvPr/>
          </p:nvSpPr>
          <p:spPr bwMode="auto">
            <a:xfrm>
              <a:off x="1664" y="2710"/>
              <a:ext cx="293" cy="232"/>
            </a:xfrm>
            <a:custGeom>
              <a:avLst/>
              <a:gdLst/>
              <a:ahLst/>
              <a:cxnLst>
                <a:cxn ang="0">
                  <a:pos x="0" y="0"/>
                </a:cxn>
                <a:cxn ang="0">
                  <a:pos x="50" y="95"/>
                </a:cxn>
                <a:cxn ang="0">
                  <a:pos x="159" y="126"/>
                </a:cxn>
              </a:cxnLst>
              <a:rect l="0" t="0" r="r" b="b"/>
              <a:pathLst>
                <a:path w="159" h="126">
                  <a:moveTo>
                    <a:pt x="0" y="0"/>
                  </a:moveTo>
                  <a:cubicBezTo>
                    <a:pt x="0" y="0"/>
                    <a:pt x="11" y="64"/>
                    <a:pt x="50" y="95"/>
                  </a:cubicBezTo>
                  <a:cubicBezTo>
                    <a:pt x="89" y="126"/>
                    <a:pt x="159" y="126"/>
                    <a:pt x="159" y="126"/>
                  </a:cubicBezTo>
                </a:path>
              </a:pathLst>
            </a:custGeom>
            <a:noFill/>
            <a:ln w="238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2" name="Freeform 198"/>
            <p:cNvSpPr>
              <a:spLocks/>
            </p:cNvSpPr>
            <p:nvPr/>
          </p:nvSpPr>
          <p:spPr bwMode="auto">
            <a:xfrm>
              <a:off x="1935" y="2912"/>
              <a:ext cx="74" cy="59"/>
            </a:xfrm>
            <a:custGeom>
              <a:avLst/>
              <a:gdLst/>
              <a:ahLst/>
              <a:cxnLst>
                <a:cxn ang="0">
                  <a:pos x="74" y="30"/>
                </a:cxn>
                <a:cxn ang="0">
                  <a:pos x="0" y="59"/>
                </a:cxn>
                <a:cxn ang="0">
                  <a:pos x="19" y="30"/>
                </a:cxn>
                <a:cxn ang="0">
                  <a:pos x="0" y="0"/>
                </a:cxn>
                <a:cxn ang="0">
                  <a:pos x="74" y="30"/>
                </a:cxn>
              </a:cxnLst>
              <a:rect l="0" t="0" r="r" b="b"/>
              <a:pathLst>
                <a:path w="74" h="59">
                  <a:moveTo>
                    <a:pt x="74" y="30"/>
                  </a:moveTo>
                  <a:lnTo>
                    <a:pt x="0" y="59"/>
                  </a:lnTo>
                  <a:lnTo>
                    <a:pt x="19" y="30"/>
                  </a:lnTo>
                  <a:lnTo>
                    <a:pt x="0" y="0"/>
                  </a:lnTo>
                  <a:lnTo>
                    <a:pt x="74"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3" name="Freeform 199"/>
            <p:cNvSpPr>
              <a:spLocks/>
            </p:cNvSpPr>
            <p:nvPr/>
          </p:nvSpPr>
          <p:spPr bwMode="auto">
            <a:xfrm>
              <a:off x="3205" y="2228"/>
              <a:ext cx="35" cy="37"/>
            </a:xfrm>
            <a:custGeom>
              <a:avLst/>
              <a:gdLst/>
              <a:ahLst/>
              <a:cxnLst>
                <a:cxn ang="0">
                  <a:pos x="0" y="0"/>
                </a:cxn>
                <a:cxn ang="0">
                  <a:pos x="35" y="17"/>
                </a:cxn>
                <a:cxn ang="0">
                  <a:pos x="19" y="21"/>
                </a:cxn>
                <a:cxn ang="0">
                  <a:pos x="15" y="37"/>
                </a:cxn>
                <a:cxn ang="0">
                  <a:pos x="0" y="0"/>
                </a:cxn>
              </a:cxnLst>
              <a:rect l="0" t="0" r="r" b="b"/>
              <a:pathLst>
                <a:path w="35" h="37">
                  <a:moveTo>
                    <a:pt x="0" y="0"/>
                  </a:moveTo>
                  <a:lnTo>
                    <a:pt x="35" y="17"/>
                  </a:lnTo>
                  <a:lnTo>
                    <a:pt x="19" y="21"/>
                  </a:lnTo>
                  <a:lnTo>
                    <a:pt x="15" y="37"/>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4" name="Freeform 200"/>
            <p:cNvSpPr>
              <a:spLocks/>
            </p:cNvSpPr>
            <p:nvPr/>
          </p:nvSpPr>
          <p:spPr bwMode="auto">
            <a:xfrm>
              <a:off x="2658" y="2249"/>
              <a:ext cx="711" cy="687"/>
            </a:xfrm>
            <a:custGeom>
              <a:avLst/>
              <a:gdLst/>
              <a:ahLst/>
              <a:cxnLst>
                <a:cxn ang="0">
                  <a:pos x="0" y="373"/>
                </a:cxn>
                <a:cxn ang="0">
                  <a:pos x="379" y="183"/>
                </a:cxn>
                <a:cxn ang="0">
                  <a:pos x="307" y="0"/>
                </a:cxn>
              </a:cxnLst>
              <a:rect l="0" t="0" r="r" b="b"/>
              <a:pathLst>
                <a:path w="386" h="373">
                  <a:moveTo>
                    <a:pt x="0" y="373"/>
                  </a:moveTo>
                  <a:cubicBezTo>
                    <a:pt x="0" y="373"/>
                    <a:pt x="368" y="340"/>
                    <a:pt x="379" y="183"/>
                  </a:cubicBezTo>
                  <a:cubicBezTo>
                    <a:pt x="386" y="81"/>
                    <a:pt x="307" y="0"/>
                    <a:pt x="307" y="0"/>
                  </a:cubicBezTo>
                </a:path>
              </a:pathLst>
            </a:custGeom>
            <a:noFill/>
            <a:ln w="238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5" name="Freeform 201"/>
            <p:cNvSpPr>
              <a:spLocks/>
            </p:cNvSpPr>
            <p:nvPr/>
          </p:nvSpPr>
          <p:spPr bwMode="auto">
            <a:xfrm>
              <a:off x="3187" y="2210"/>
              <a:ext cx="72" cy="74"/>
            </a:xfrm>
            <a:custGeom>
              <a:avLst/>
              <a:gdLst/>
              <a:ahLst/>
              <a:cxnLst>
                <a:cxn ang="0">
                  <a:pos x="0" y="0"/>
                </a:cxn>
                <a:cxn ang="0">
                  <a:pos x="72" y="31"/>
                </a:cxn>
                <a:cxn ang="0">
                  <a:pos x="39" y="40"/>
                </a:cxn>
                <a:cxn ang="0">
                  <a:pos x="29" y="74"/>
                </a:cxn>
                <a:cxn ang="0">
                  <a:pos x="0" y="0"/>
                </a:cxn>
              </a:cxnLst>
              <a:rect l="0" t="0" r="r" b="b"/>
              <a:pathLst>
                <a:path w="72" h="74">
                  <a:moveTo>
                    <a:pt x="0" y="0"/>
                  </a:moveTo>
                  <a:lnTo>
                    <a:pt x="72" y="31"/>
                  </a:lnTo>
                  <a:lnTo>
                    <a:pt x="39" y="40"/>
                  </a:lnTo>
                  <a:lnTo>
                    <a:pt x="29" y="74"/>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There are no good tools to diagnoses concussion or TBI</a:t>
            </a:r>
            <a:endParaRPr lang="en-US" sz="2800" dirty="0"/>
          </a:p>
        </p:txBody>
      </p:sp>
      <p:sp>
        <p:nvSpPr>
          <p:cNvPr id="3" name="Content Placeholder 2"/>
          <p:cNvSpPr>
            <a:spLocks noGrp="1"/>
          </p:cNvSpPr>
          <p:nvPr>
            <p:ph idx="1"/>
          </p:nvPr>
        </p:nvSpPr>
        <p:spPr/>
        <p:txBody>
          <a:bodyPr>
            <a:normAutofit/>
          </a:bodyPr>
          <a:lstStyle/>
          <a:p>
            <a:r>
              <a:rPr lang="en-US" sz="2800" dirty="0" smtClean="0"/>
              <a:t>A CAT scan can diagnose intracranial bleeding after TBI, but give no signal for neuronal injury.</a:t>
            </a:r>
          </a:p>
          <a:p>
            <a:r>
              <a:rPr lang="en-US" sz="2800" dirty="0" smtClean="0"/>
              <a:t>MRI gives no diagnostic signal in TBI</a:t>
            </a:r>
          </a:p>
          <a:p>
            <a:r>
              <a:rPr lang="en-US" sz="2800" dirty="0" smtClean="0"/>
              <a:t>MRS shows a decrease in </a:t>
            </a:r>
            <a:r>
              <a:rPr lang="en-US" sz="2800" dirty="0" err="1" smtClean="0"/>
              <a:t>PCr</a:t>
            </a:r>
            <a:r>
              <a:rPr lang="en-US" sz="2800" dirty="0" smtClean="0"/>
              <a:t> in TBI but is not applicable to field conditions.</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9363" y="2009775"/>
            <a:ext cx="4105275" cy="2838450"/>
          </a:xfrm>
          <a:prstGeom prst="rect">
            <a:avLst/>
          </a:prstGeom>
          <a:noFill/>
          <a:ln w="9525">
            <a:noFill/>
            <a:miter lim="800000"/>
            <a:headEnd/>
            <a:tailEnd/>
          </a:ln>
        </p:spPr>
      </p:pic>
      <p:sp>
        <p:nvSpPr>
          <p:cNvPr id="5" name="TextBox 4"/>
          <p:cNvSpPr txBox="1"/>
          <p:nvPr/>
        </p:nvSpPr>
        <p:spPr>
          <a:xfrm>
            <a:off x="1066800" y="5105400"/>
            <a:ext cx="4337726" cy="1015663"/>
          </a:xfrm>
          <a:prstGeom prst="rect">
            <a:avLst/>
          </a:prstGeom>
          <a:noFill/>
        </p:spPr>
        <p:txBody>
          <a:bodyPr wrap="none" rtlCol="0">
            <a:spAutoFit/>
          </a:bodyPr>
          <a:lstStyle/>
          <a:p>
            <a:r>
              <a:rPr lang="en-US" sz="1200" b="1" dirty="0" smtClean="0"/>
              <a:t>The stopped-flow method and chemical intermediates in enzyme</a:t>
            </a:r>
          </a:p>
          <a:p>
            <a:r>
              <a:rPr lang="en-US" sz="1200" b="1" dirty="0" smtClean="0"/>
              <a:t>reactions – a personal essay</a:t>
            </a:r>
          </a:p>
          <a:p>
            <a:r>
              <a:rPr lang="en-US" sz="1200" dirty="0" smtClean="0"/>
              <a:t>Britton Chance</a:t>
            </a:r>
            <a:endParaRPr lang="en-US" sz="1200" i="1" dirty="0" smtClean="0"/>
          </a:p>
          <a:p>
            <a:r>
              <a:rPr lang="en-US" sz="1200" i="1" dirty="0" smtClean="0"/>
              <a:t>Photosynthesis Research </a:t>
            </a:r>
            <a:r>
              <a:rPr lang="en-US" sz="1200" b="1" i="1" dirty="0" smtClean="0"/>
              <a:t>80: 387–400, 2004.</a:t>
            </a:r>
          </a:p>
          <a:p>
            <a:r>
              <a:rPr lang="en-US" sz="1200" b="1" i="1" dirty="0" smtClean="0"/>
              <a:t>Fig9</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00200" y="4191000"/>
          <a:ext cx="6096000" cy="1508760"/>
        </p:xfrm>
        <a:graphic>
          <a:graphicData uri="http://schemas.openxmlformats.org/drawingml/2006/table">
            <a:tbl>
              <a:tblPr/>
              <a:tblGrid>
                <a:gridCol w="4769134"/>
                <a:gridCol w="1326866"/>
              </a:tblGrid>
              <a:tr h="1501254">
                <a:tc>
                  <a:txBody>
                    <a:bodyPr/>
                    <a:lstStyle/>
                    <a:p>
                      <a:pPr marL="0" marR="0" algn="just">
                        <a:spcBef>
                          <a:spcPts val="0"/>
                        </a:spcBef>
                        <a:spcAft>
                          <a:spcPts val="0"/>
                        </a:spcAft>
                      </a:pPr>
                      <a:r>
                        <a:rPr lang="en-US" sz="1100">
                          <a:solidFill>
                            <a:srgbClr val="000000"/>
                          </a:solidFill>
                          <a:latin typeface="Arial"/>
                          <a:ea typeface="SimSun"/>
                          <a:cs typeface="Times New Roman"/>
                        </a:rPr>
                        <a:t>Fig. 3A. Illustration of a merging of the hemoglobin and water absorption spectra to an arbitrary scale to show their spectral overlap and the optimal “windows for minimal crosstalk of the three metrics to be studied.</a:t>
                      </a:r>
                      <a:endParaRPr lang="en-US" sz="1200">
                        <a:latin typeface="Times New Roman"/>
                        <a:ea typeface="SimSun"/>
                        <a:cs typeface="Times New Roman"/>
                      </a:endParaRPr>
                    </a:p>
                    <a:p>
                      <a:pPr marL="0" marR="0" algn="just">
                        <a:spcBef>
                          <a:spcPts val="0"/>
                        </a:spcBef>
                        <a:spcAft>
                          <a:spcPts val="0"/>
                        </a:spcAft>
                      </a:pPr>
                      <a:r>
                        <a:rPr lang="en-US" sz="1100">
                          <a:solidFill>
                            <a:srgbClr val="000000"/>
                          </a:solidFill>
                          <a:latin typeface="Arial"/>
                          <a:ea typeface="SimSun"/>
                          <a:cs typeface="Times New Roman"/>
                        </a:rPr>
                        <a:t>Fig. 3B. Sensitivity of water absorption spectrum to temperature. Thermal difference spectra of water in a 1 mm path length, baseline 37</a:t>
                      </a:r>
                      <a:r>
                        <a:rPr lang="en-US" sz="1100" baseline="30000">
                          <a:solidFill>
                            <a:srgbClr val="000000"/>
                          </a:solidFill>
                          <a:latin typeface="Arial"/>
                          <a:ea typeface="SimSun"/>
                          <a:cs typeface="Times New Roman"/>
                        </a:rPr>
                        <a:t>o</a:t>
                      </a:r>
                      <a:r>
                        <a:rPr lang="en-US" sz="1100">
                          <a:solidFill>
                            <a:srgbClr val="000000"/>
                          </a:solidFill>
                          <a:latin typeface="Arial"/>
                          <a:ea typeface="SimSun"/>
                          <a:cs typeface="Times New Roman"/>
                        </a:rPr>
                        <a:t> with lowering to 17</a:t>
                      </a:r>
                      <a:r>
                        <a:rPr lang="en-US" sz="1100" baseline="30000">
                          <a:solidFill>
                            <a:srgbClr val="000000"/>
                          </a:solidFill>
                          <a:latin typeface="Arial"/>
                          <a:ea typeface="SimSun"/>
                          <a:cs typeface="Times New Roman"/>
                        </a:rPr>
                        <a:t> o</a:t>
                      </a:r>
                      <a:r>
                        <a:rPr lang="en-US" sz="1100">
                          <a:solidFill>
                            <a:srgbClr val="000000"/>
                          </a:solidFill>
                          <a:latin typeface="Arial"/>
                          <a:ea typeface="SimSun"/>
                          <a:cs typeface="Times New Roman"/>
                        </a:rPr>
                        <a:t> and rising to 50</a:t>
                      </a:r>
                      <a:r>
                        <a:rPr lang="en-US" sz="1100" baseline="30000">
                          <a:solidFill>
                            <a:srgbClr val="000000"/>
                          </a:solidFill>
                          <a:latin typeface="Arial"/>
                          <a:ea typeface="SimSun"/>
                          <a:cs typeface="Times New Roman"/>
                        </a:rPr>
                        <a:t> o</a:t>
                      </a:r>
                      <a:r>
                        <a:rPr lang="en-US" sz="1100">
                          <a:solidFill>
                            <a:srgbClr val="000000"/>
                          </a:solidFill>
                          <a:latin typeface="Arial"/>
                          <a:ea typeface="SimSun"/>
                          <a:cs typeface="Times New Roman"/>
                        </a:rPr>
                        <a:t>, showing that  970 nm is an appropriate measuring wavelength and 1010 nm is a suitable reference wavelength. A signal increment of 0.010 optical density per degree for a 1 cm optical path is calculated</a:t>
                      </a:r>
                      <a:endParaRPr lang="en-US" sz="1200">
                        <a:latin typeface="Times New Roman"/>
                        <a:ea typeface="SimSun"/>
                        <a:cs typeface="Times New Roman"/>
                      </a:endParaRPr>
                    </a:p>
                  </a:txBody>
                  <a:tcPr marL="68239" marR="68239" marT="0" marB="0">
                    <a:lnL>
                      <a:noFill/>
                    </a:lnL>
                    <a:lnR>
                      <a:noFill/>
                    </a:lnR>
                    <a:lnT>
                      <a:noFill/>
                    </a:lnT>
                    <a:lnB>
                      <a:noFill/>
                    </a:lnB>
                  </a:tcPr>
                </a:tc>
                <a:tc>
                  <a:txBody>
                    <a:bodyPr/>
                    <a:lstStyle/>
                    <a:p>
                      <a:pPr marL="0" marR="0">
                        <a:spcBef>
                          <a:spcPts val="0"/>
                        </a:spcBef>
                        <a:spcAft>
                          <a:spcPts val="0"/>
                        </a:spcAft>
                      </a:pPr>
                      <a:r>
                        <a:rPr lang="en-US" sz="1100" dirty="0">
                          <a:solidFill>
                            <a:srgbClr val="000000"/>
                          </a:solidFill>
                          <a:latin typeface="Arial"/>
                          <a:ea typeface="SimSun"/>
                          <a:cs typeface="Times New Roman"/>
                        </a:rPr>
                        <a:t>.</a:t>
                      </a:r>
                      <a:endParaRPr lang="en-US" sz="1200" dirty="0">
                        <a:latin typeface="Times New Roman"/>
                        <a:ea typeface="SimSun"/>
                        <a:cs typeface="Times New Roman"/>
                      </a:endParaRPr>
                    </a:p>
                  </a:txBody>
                  <a:tcPr marL="68239" marR="68239" marT="0" marB="0">
                    <a:lnL>
                      <a:noFill/>
                    </a:lnL>
                    <a:lnR>
                      <a:noFill/>
                    </a:lnR>
                    <a:lnT>
                      <a:noFill/>
                    </a:lnT>
                    <a:lnB>
                      <a:noFill/>
                    </a:lnB>
                  </a:tcPr>
                </a:tc>
              </a:tr>
            </a:tbl>
          </a:graphicData>
        </a:graphic>
      </p:graphicFrame>
      <p:sp>
        <p:nvSpPr>
          <p:cNvPr id="26626" name="Rectangle 2"/>
          <p:cNvSpPr>
            <a:spLocks noChangeArrowheads="1"/>
          </p:cNvSpPr>
          <p:nvPr/>
        </p:nvSpPr>
        <p:spPr bwMode="auto">
          <a:xfrm>
            <a:off x="0" y="304800"/>
            <a:ext cx="906260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US" dirty="0" smtClean="0"/>
              <a:t>   Chance proposed that opening of the mPTP might be visible by NIR providing a </a:t>
            </a:r>
            <a:r>
              <a:rPr lang="en-US" dirty="0" err="1" smtClean="0"/>
              <a:t>diagnotic</a:t>
            </a:r>
            <a:r>
              <a:rPr lang="en-US" dirty="0" smtClean="0"/>
              <a:t> tool</a:t>
            </a:r>
            <a:br>
              <a:rPr lang="en-US" dirty="0" smtClean="0"/>
            </a:br>
            <a:r>
              <a:rPr lang="en-US" dirty="0" smtClean="0"/>
              <a:t>to diagnoses TBI and evaluate treatment</a:t>
            </a:r>
            <a:endParaRPr lang="en-US" dirty="0"/>
          </a:p>
        </p:txBody>
      </p:sp>
      <p:pic>
        <p:nvPicPr>
          <p:cNvPr id="26625" name="Picture 1" descr="water"/>
          <p:cNvPicPr>
            <a:picLocks noChangeAspect="1" noChangeArrowheads="1"/>
          </p:cNvPicPr>
          <p:nvPr/>
        </p:nvPicPr>
        <p:blipFill>
          <a:blip r:embed="rId2" cstate="print"/>
          <a:srcRect/>
          <a:stretch>
            <a:fillRect/>
          </a:stretch>
        </p:blipFill>
        <p:spPr bwMode="auto">
          <a:xfrm>
            <a:off x="1371600" y="1066800"/>
            <a:ext cx="5867400" cy="2771775"/>
          </a:xfrm>
          <a:prstGeom prst="rect">
            <a:avLst/>
          </a:prstGeom>
          <a:noFill/>
        </p:spPr>
      </p:pic>
      <p:sp>
        <p:nvSpPr>
          <p:cNvPr id="26627" name="Rectangle 3"/>
          <p:cNvSpPr>
            <a:spLocks noChangeArrowheads="1"/>
          </p:cNvSpPr>
          <p:nvPr/>
        </p:nvSpPr>
        <p:spPr bwMode="auto">
          <a:xfrm>
            <a:off x="342900" y="3228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95400" y="3810000"/>
            <a:ext cx="6531695" cy="199072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676400" y="1219200"/>
            <a:ext cx="6529937" cy="2438400"/>
          </a:xfrm>
          <a:prstGeom prst="rect">
            <a:avLst/>
          </a:prstGeom>
          <a:noFill/>
          <a:ln w="9525">
            <a:noFill/>
            <a:miter lim="800000"/>
            <a:headEnd/>
            <a:tailEnd/>
          </a:ln>
        </p:spPr>
      </p:pic>
      <p:sp>
        <p:nvSpPr>
          <p:cNvPr id="4" name="TextBox 3"/>
          <p:cNvSpPr txBox="1"/>
          <p:nvPr/>
        </p:nvSpPr>
        <p:spPr>
          <a:xfrm>
            <a:off x="533400" y="304800"/>
            <a:ext cx="8018734" cy="923330"/>
          </a:xfrm>
          <a:prstGeom prst="rect">
            <a:avLst/>
          </a:prstGeom>
          <a:noFill/>
        </p:spPr>
        <p:txBody>
          <a:bodyPr wrap="none" rtlCol="0">
            <a:spAutoFit/>
          </a:bodyPr>
          <a:lstStyle/>
          <a:p>
            <a:r>
              <a:rPr lang="en-US" dirty="0" smtClean="0"/>
              <a:t>In 1968 Krebs and Veech Proposed The Ratio of ATP/</a:t>
            </a:r>
            <a:r>
              <a:rPr lang="en-US" dirty="0" err="1" smtClean="0"/>
              <a:t>ADPxPi</a:t>
            </a:r>
            <a:r>
              <a:rPr lang="en-US" dirty="0" smtClean="0"/>
              <a:t> is Related to the Both</a:t>
            </a:r>
            <a:br>
              <a:rPr lang="en-US" dirty="0" smtClean="0"/>
            </a:br>
            <a:r>
              <a:rPr lang="en-US" dirty="0" smtClean="0"/>
              <a:t> the </a:t>
            </a:r>
            <a:r>
              <a:rPr lang="en-US" dirty="0" err="1" smtClean="0"/>
              <a:t>Cytosolic</a:t>
            </a:r>
            <a:r>
              <a:rPr lang="en-US" dirty="0" smtClean="0"/>
              <a:t> and Mitochondrial </a:t>
            </a:r>
            <a:r>
              <a:rPr lang="en-US" dirty="0" err="1" smtClean="0"/>
              <a:t>Redox</a:t>
            </a:r>
            <a:r>
              <a:rPr lang="en-US" dirty="0" smtClean="0"/>
              <a:t> States  Through the GAPDH+ 3PGK Reaction</a:t>
            </a:r>
            <a:br>
              <a:rPr lang="en-US" dirty="0" smtClean="0"/>
            </a:br>
            <a:r>
              <a:rPr lang="en-US" dirty="0" smtClean="0"/>
              <a:t> and  Electron Transport </a:t>
            </a:r>
            <a:endParaRPr lang="en-US" dirty="0"/>
          </a:p>
        </p:txBody>
      </p:sp>
      <p:sp>
        <p:nvSpPr>
          <p:cNvPr id="5" name="Rectangle 4"/>
          <p:cNvSpPr/>
          <p:nvPr/>
        </p:nvSpPr>
        <p:spPr>
          <a:xfrm rot="10800000" flipV="1">
            <a:off x="1524000" y="5934670"/>
            <a:ext cx="6096000" cy="923330"/>
          </a:xfrm>
          <a:prstGeom prst="rect">
            <a:avLst/>
          </a:prstGeom>
        </p:spPr>
        <p:txBody>
          <a:bodyPr wrap="square">
            <a:spAutoFit/>
          </a:bodyPr>
          <a:lstStyle/>
          <a:p>
            <a:r>
              <a:rPr lang="en-US" dirty="0" smtClean="0"/>
              <a:t>The Energy Level and Metabolic Control in Mitochondria,  Krebs, HA , Veech RL</a:t>
            </a:r>
          </a:p>
          <a:p>
            <a:r>
              <a:rPr lang="en-US" dirty="0" smtClean="0"/>
              <a:t>Pp 329-382, Ed Papa, S. et al, </a:t>
            </a:r>
            <a:r>
              <a:rPr lang="en-US" dirty="0" err="1" smtClean="0"/>
              <a:t>Adriatica</a:t>
            </a:r>
            <a:r>
              <a:rPr lang="en-US" dirty="0" smtClean="0"/>
              <a:t> </a:t>
            </a:r>
            <a:r>
              <a:rPr lang="en-US" dirty="0" err="1" smtClean="0"/>
              <a:t>Editrice</a:t>
            </a:r>
            <a:r>
              <a:rPr lang="en-US" dirty="0" smtClean="0"/>
              <a:t>, Bari</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33650" y="1995488"/>
            <a:ext cx="4076700" cy="2867025"/>
          </a:xfrm>
          <a:prstGeom prst="rect">
            <a:avLst/>
          </a:prstGeom>
          <a:noFill/>
          <a:ln w="9525">
            <a:noFill/>
            <a:miter lim="800000"/>
            <a:headEnd/>
            <a:tailEnd/>
          </a:ln>
        </p:spPr>
      </p:pic>
      <p:sp>
        <p:nvSpPr>
          <p:cNvPr id="5" name="TextBox 4"/>
          <p:cNvSpPr txBox="1"/>
          <p:nvPr/>
        </p:nvSpPr>
        <p:spPr>
          <a:xfrm>
            <a:off x="1066800" y="5105400"/>
            <a:ext cx="4337726" cy="1015663"/>
          </a:xfrm>
          <a:prstGeom prst="rect">
            <a:avLst/>
          </a:prstGeom>
          <a:noFill/>
        </p:spPr>
        <p:txBody>
          <a:bodyPr wrap="none" rtlCol="0">
            <a:spAutoFit/>
          </a:bodyPr>
          <a:lstStyle/>
          <a:p>
            <a:r>
              <a:rPr lang="en-US" sz="1200" b="1" dirty="0" smtClean="0"/>
              <a:t>The stopped-flow method and chemical intermediates in enzyme</a:t>
            </a:r>
          </a:p>
          <a:p>
            <a:r>
              <a:rPr lang="en-US" sz="1200" b="1" dirty="0" smtClean="0"/>
              <a:t>reactions – a personal essay</a:t>
            </a:r>
          </a:p>
          <a:p>
            <a:r>
              <a:rPr lang="en-US" sz="1200" dirty="0" smtClean="0"/>
              <a:t>Britton Chance</a:t>
            </a:r>
            <a:endParaRPr lang="en-US" sz="1200" i="1" dirty="0" smtClean="0"/>
          </a:p>
          <a:p>
            <a:r>
              <a:rPr lang="en-US" sz="1200" i="1" dirty="0" smtClean="0"/>
              <a:t>Photosynthesis Research </a:t>
            </a:r>
            <a:r>
              <a:rPr lang="en-US" sz="1200" b="1" i="1" dirty="0" smtClean="0"/>
              <a:t>80: 387–400, 2004.</a:t>
            </a:r>
          </a:p>
          <a:p>
            <a:r>
              <a:rPr lang="en-US" sz="1200" b="1" i="1" dirty="0" smtClean="0"/>
              <a:t>Fig9</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Relation of the Phosphorylation Potential to the </a:t>
            </a:r>
            <a:r>
              <a:rPr lang="en-US" sz="3200" dirty="0" err="1" smtClean="0"/>
              <a:t>Cytosolic</a:t>
            </a:r>
            <a:r>
              <a:rPr lang="en-US" sz="3200" dirty="0" smtClean="0"/>
              <a:t> </a:t>
            </a:r>
            <a:r>
              <a:rPr lang="en-US" sz="3200" dirty="0" err="1" smtClean="0"/>
              <a:t>Redox</a:t>
            </a:r>
            <a:r>
              <a:rPr lang="en-US" sz="3200" dirty="0" smtClean="0"/>
              <a:t> State and The Respiratory Chain was Proposed in 1968 but It Took 10 and 30 Years to Prove</a:t>
            </a:r>
            <a:endParaRPr lang="en-US" sz="3200" dirty="0"/>
          </a:p>
        </p:txBody>
      </p:sp>
      <p:sp>
        <p:nvSpPr>
          <p:cNvPr id="3" name="Content Placeholder 2"/>
          <p:cNvSpPr>
            <a:spLocks noGrp="1"/>
          </p:cNvSpPr>
          <p:nvPr>
            <p:ph idx="1"/>
          </p:nvPr>
        </p:nvSpPr>
        <p:spPr/>
        <p:txBody>
          <a:bodyPr>
            <a:normAutofit/>
          </a:bodyPr>
          <a:lstStyle/>
          <a:p>
            <a:r>
              <a:rPr lang="en-US" sz="2800" dirty="0" smtClean="0"/>
              <a:t>In 1968 we did not recognize that changes in free [Mg</a:t>
            </a:r>
            <a:r>
              <a:rPr lang="en-US" sz="2800" baseline="30000" dirty="0" smtClean="0"/>
              <a:t>2+</a:t>
            </a:r>
            <a:r>
              <a:rPr lang="en-US" sz="2800" dirty="0" smtClean="0"/>
              <a:t> ]would alter the value of </a:t>
            </a:r>
            <a:r>
              <a:rPr lang="en-US" sz="2800" dirty="0" err="1" smtClean="0"/>
              <a:t>Keq</a:t>
            </a:r>
            <a:r>
              <a:rPr lang="en-US" sz="2800" dirty="0" smtClean="0"/>
              <a:t> </a:t>
            </a:r>
            <a:r>
              <a:rPr lang="en-US" sz="2800" baseline="30000" dirty="0" smtClean="0"/>
              <a:t> </a:t>
            </a:r>
            <a:r>
              <a:rPr lang="en-US" sz="2800" dirty="0" smtClean="0"/>
              <a:t> </a:t>
            </a:r>
          </a:p>
          <a:p>
            <a:r>
              <a:rPr lang="en-US" sz="2800" dirty="0" smtClean="0"/>
              <a:t> The value of free [Mg2+] in cells was not known and had to be determined.</a:t>
            </a:r>
          </a:p>
          <a:p>
            <a:r>
              <a:rPr lang="en-US" sz="2800" dirty="0" smtClean="0"/>
              <a:t> Next </a:t>
            </a:r>
            <a:r>
              <a:rPr lang="en-US" sz="2800" dirty="0" err="1" smtClean="0"/>
              <a:t>Keq</a:t>
            </a:r>
            <a:r>
              <a:rPr lang="en-US" sz="2800" dirty="0" smtClean="0"/>
              <a:t> had to be determined as function of [Mg</a:t>
            </a:r>
            <a:r>
              <a:rPr lang="en-US" sz="2800" baseline="30000" dirty="0" smtClean="0"/>
              <a:t>2+</a:t>
            </a:r>
            <a:r>
              <a:rPr lang="en-US" sz="2800" dirty="0" smtClean="0"/>
              <a:t>]</a:t>
            </a:r>
            <a:r>
              <a:rPr lang="en-US" sz="2800" baseline="30000" dirty="0" smtClean="0"/>
              <a:t> </a:t>
            </a:r>
          </a:p>
          <a:p>
            <a:r>
              <a:rPr lang="en-US" sz="2800" dirty="0" smtClean="0"/>
              <a:t>Finally the value of the mitochondrial membrane potential had to be determined and related the </a:t>
            </a:r>
            <a:r>
              <a:rPr lang="en-US" sz="2800" dirty="0" err="1" smtClean="0"/>
              <a:t>the</a:t>
            </a:r>
            <a:r>
              <a:rPr lang="en-US" sz="2800" dirty="0" smtClean="0"/>
              <a:t> </a:t>
            </a:r>
            <a:r>
              <a:rPr lang="en-US" sz="2800" dirty="0" smtClean="0">
                <a:latin typeface="Symbol" pitchFamily="18" charset="2"/>
              </a:rPr>
              <a:t>D</a:t>
            </a:r>
            <a:r>
              <a:rPr lang="en-US" sz="2800" dirty="0" smtClean="0"/>
              <a:t>G of ATP hydrolysis and </a:t>
            </a:r>
            <a:r>
              <a:rPr lang="en-US" sz="2800" dirty="0" err="1" smtClean="0"/>
              <a:t>redox</a:t>
            </a:r>
            <a:r>
              <a:rPr lang="en-US" sz="2800" dirty="0" smtClean="0"/>
              <a:t> state of the chain.</a:t>
            </a:r>
            <a:r>
              <a:rPr lang="en-US" sz="2800" baseline="30000" dirty="0" smtClean="0"/>
              <a:t>  </a:t>
            </a:r>
            <a:endParaRPr lang="en-US" sz="2800" baseline="30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Free Intracellular [Mg</a:t>
            </a:r>
            <a:r>
              <a:rPr lang="en-US" sz="2800" baseline="30000" dirty="0" smtClean="0"/>
              <a:t>2+</a:t>
            </a:r>
            <a:r>
              <a:rPr lang="en-US" sz="2800" dirty="0" smtClean="0"/>
              <a:t>] ranges from 0.2 to 1.5 mM and is Reflected by the [Citrate]/[</a:t>
            </a:r>
            <a:r>
              <a:rPr lang="en-US" sz="2800" dirty="0" err="1" smtClean="0"/>
              <a:t>Isocitrate</a:t>
            </a:r>
            <a:r>
              <a:rPr lang="en-US" sz="2800" dirty="0" smtClean="0"/>
              <a:t>] Ratio</a:t>
            </a:r>
            <a:endParaRPr lang="en-US" sz="2800" dirty="0"/>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3553" name="Object 1"/>
          <p:cNvGraphicFramePr>
            <a:graphicFrameLocks noChangeAspect="1"/>
          </p:cNvGraphicFramePr>
          <p:nvPr/>
        </p:nvGraphicFramePr>
        <p:xfrm>
          <a:off x="423863" y="1981200"/>
          <a:ext cx="8256870" cy="1571625"/>
        </p:xfrm>
        <a:graphic>
          <a:graphicData uri="http://schemas.openxmlformats.org/presentationml/2006/ole">
            <p:oleObj spid="_x0000_s1026" name="Equation" r:id="rId3" imgW="5054400" imgH="965160" progId="Equation.3">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1828800" y="1905000"/>
            <a:ext cx="4384338" cy="4132807"/>
          </a:xfrm>
          <a:prstGeom prst="rect">
            <a:avLst/>
          </a:prstGeom>
          <a:noFill/>
          <a:ln w="9525">
            <a:noFill/>
            <a:miter lim="800000"/>
            <a:headEnd/>
            <a:tailEnd/>
          </a:ln>
        </p:spPr>
      </p:pic>
      <p:sp>
        <p:nvSpPr>
          <p:cNvPr id="5" name="Rectangle 4"/>
          <p:cNvSpPr/>
          <p:nvPr/>
        </p:nvSpPr>
        <p:spPr>
          <a:xfrm>
            <a:off x="1676400" y="609600"/>
            <a:ext cx="5867400" cy="369332"/>
          </a:xfrm>
          <a:prstGeom prst="rect">
            <a:avLst/>
          </a:prstGeom>
        </p:spPr>
        <p:txBody>
          <a:bodyPr wrap="square">
            <a:spAutoFit/>
          </a:bodyPr>
          <a:lstStyle/>
          <a:p>
            <a:r>
              <a:rPr lang="en-US" dirty="0" smtClean="0"/>
              <a:t>The variation of </a:t>
            </a:r>
            <a:r>
              <a:rPr lang="en-US" i="1" dirty="0" smtClean="0"/>
              <a:t>K</a:t>
            </a:r>
            <a:r>
              <a:rPr lang="en-US" dirty="0" smtClean="0"/>
              <a:t>’</a:t>
            </a:r>
            <a:r>
              <a:rPr lang="en-US" baseline="-25000" dirty="0" smtClean="0"/>
              <a:t>GG-(TPI+LDH)</a:t>
            </a:r>
            <a:r>
              <a:rPr lang="en-US" dirty="0" smtClean="0"/>
              <a:t> with pH and free [Mg</a:t>
            </a:r>
            <a:r>
              <a:rPr lang="en-US" baseline="30000" dirty="0" smtClean="0"/>
              <a:t>2+</a:t>
            </a:r>
            <a:r>
              <a:rPr lang="en-US" dirty="0" smtClean="0"/>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685800"/>
            <a:ext cx="7471020" cy="830997"/>
          </a:xfrm>
          <a:prstGeom prst="rect">
            <a:avLst/>
          </a:prstGeom>
          <a:noFill/>
        </p:spPr>
        <p:txBody>
          <a:bodyPr wrap="none" rtlCol="0">
            <a:spAutoFit/>
          </a:bodyPr>
          <a:lstStyle/>
          <a:p>
            <a:r>
              <a:rPr lang="en-US" sz="2400" dirty="0" smtClean="0"/>
              <a:t>The </a:t>
            </a:r>
            <a:r>
              <a:rPr lang="en-US" sz="2400" dirty="0" err="1" smtClean="0"/>
              <a:t>Cytosolic</a:t>
            </a:r>
            <a:r>
              <a:rPr lang="en-US" sz="2400" dirty="0" smtClean="0"/>
              <a:t> Phosphorylation Potential  J </a:t>
            </a:r>
            <a:r>
              <a:rPr lang="en-US" sz="2400" dirty="0" err="1"/>
              <a:t>B</a:t>
            </a:r>
            <a:r>
              <a:rPr lang="en-US" sz="2400" dirty="0" err="1" smtClean="0"/>
              <a:t>iol</a:t>
            </a:r>
            <a:r>
              <a:rPr lang="en-US" sz="2400" dirty="0" smtClean="0"/>
              <a:t> </a:t>
            </a:r>
            <a:r>
              <a:rPr lang="en-US" sz="2400" dirty="0" err="1" smtClean="0"/>
              <a:t>Chem</a:t>
            </a:r>
            <a:r>
              <a:rPr lang="en-US" sz="2400" dirty="0" smtClean="0"/>
              <a:t>  1979</a:t>
            </a:r>
            <a:br>
              <a:rPr lang="en-US" sz="2400" dirty="0" smtClean="0"/>
            </a:br>
            <a:r>
              <a:rPr lang="en-US" sz="2400" dirty="0" err="1" smtClean="0"/>
              <a:t>VeecH</a:t>
            </a:r>
            <a:r>
              <a:rPr lang="en-US" sz="2400" dirty="0" smtClean="0"/>
              <a:t>, RL, Cornell, N., Lawson, J., Krebs, HA</a:t>
            </a:r>
            <a:endParaRPr lang="en-US" sz="2400" dirty="0"/>
          </a:p>
        </p:txBody>
      </p:sp>
      <p:sp>
        <p:nvSpPr>
          <p:cNvPr id="5" name="TextBox 4"/>
          <p:cNvSpPr txBox="1"/>
          <p:nvPr/>
        </p:nvSpPr>
        <p:spPr>
          <a:xfrm>
            <a:off x="762000" y="2133600"/>
            <a:ext cx="7824065" cy="1015663"/>
          </a:xfrm>
          <a:prstGeom prst="rect">
            <a:avLst/>
          </a:prstGeom>
          <a:noFill/>
        </p:spPr>
        <p:txBody>
          <a:bodyPr wrap="none" rtlCol="0">
            <a:spAutoFit/>
          </a:bodyPr>
          <a:lstStyle/>
          <a:p>
            <a:r>
              <a:rPr lang="en-US" sz="2000" dirty="0" smtClean="0"/>
              <a:t>The ratio of [</a:t>
            </a:r>
            <a:r>
              <a:rPr lang="en-US" sz="2000" dirty="0" err="1" smtClean="0"/>
              <a:t>PCr</a:t>
            </a:r>
            <a:r>
              <a:rPr lang="en-US" sz="2000" dirty="0" smtClean="0"/>
              <a:t>]/[Cr} and the ratio of [DHAP]x[Lactate]/[3PG]x[Pyruvate]</a:t>
            </a:r>
            <a:br>
              <a:rPr lang="en-US" sz="2000" dirty="0" smtClean="0"/>
            </a:br>
            <a:r>
              <a:rPr lang="en-US" sz="2000" dirty="0" smtClean="0"/>
              <a:t>give the same ATP/</a:t>
            </a:r>
            <a:r>
              <a:rPr lang="en-US" sz="2000" dirty="0" err="1" smtClean="0"/>
              <a:t>ADPxPi</a:t>
            </a:r>
            <a:r>
              <a:rPr lang="en-US" sz="2000" dirty="0" smtClean="0"/>
              <a:t> ratio yielding a</a:t>
            </a:r>
            <a:r>
              <a:rPr lang="en-US" sz="2000" dirty="0" smtClean="0">
                <a:latin typeface="Symbol" pitchFamily="18" charset="2"/>
              </a:rPr>
              <a:t> D</a:t>
            </a:r>
            <a:r>
              <a:rPr lang="en-US" sz="2000" dirty="0" smtClean="0">
                <a:latin typeface="+mj-lt"/>
              </a:rPr>
              <a:t>G</a:t>
            </a:r>
            <a:r>
              <a:rPr lang="en-US" sz="2000" dirty="0" smtClean="0"/>
              <a:t>’ of ATP hydrolysis of -53 to</a:t>
            </a:r>
            <a:br>
              <a:rPr lang="en-US" sz="2000" dirty="0" smtClean="0"/>
            </a:br>
            <a:r>
              <a:rPr lang="en-US" sz="2000" dirty="0" smtClean="0"/>
              <a:t>-59 kJ/mol in brain, muscle, liver and red cell . </a:t>
            </a:r>
          </a:p>
        </p:txBody>
      </p:sp>
      <p:sp>
        <p:nvSpPr>
          <p:cNvPr id="6" name="TextBox 5"/>
          <p:cNvSpPr txBox="1"/>
          <p:nvPr/>
        </p:nvSpPr>
        <p:spPr>
          <a:xfrm>
            <a:off x="381000" y="3657600"/>
            <a:ext cx="8312468" cy="707886"/>
          </a:xfrm>
          <a:prstGeom prst="rect">
            <a:avLst/>
          </a:prstGeom>
          <a:noFill/>
        </p:spPr>
        <p:txBody>
          <a:bodyPr wrap="none" rtlCol="0">
            <a:spAutoFit/>
          </a:bodyPr>
          <a:lstStyle/>
          <a:p>
            <a:r>
              <a:rPr lang="en-US" sz="2000" dirty="0" smtClean="0"/>
              <a:t>The creatine </a:t>
            </a:r>
            <a:r>
              <a:rPr lang="en-US" sz="2000" dirty="0" err="1" smtClean="0"/>
              <a:t>kinase</a:t>
            </a:r>
            <a:r>
              <a:rPr lang="en-US" sz="2000" dirty="0" smtClean="0"/>
              <a:t> and GAPDH + 3PG </a:t>
            </a:r>
            <a:r>
              <a:rPr lang="en-US" sz="2000" dirty="0" err="1" smtClean="0"/>
              <a:t>kinase</a:t>
            </a:r>
            <a:r>
              <a:rPr lang="en-US" sz="2000" dirty="0" smtClean="0"/>
              <a:t> </a:t>
            </a:r>
            <a:r>
              <a:rPr lang="en-US" sz="2000" dirty="0" err="1" smtClean="0"/>
              <a:t>reastions</a:t>
            </a:r>
            <a:r>
              <a:rPr lang="en-US" sz="2000" dirty="0" smtClean="0"/>
              <a:t> are in near equilibrium</a:t>
            </a:r>
            <a:br>
              <a:rPr lang="en-US" sz="2000" dirty="0" smtClean="0"/>
            </a:br>
            <a:r>
              <a:rPr lang="en-US" sz="2000" dirty="0" smtClean="0"/>
              <a:t>with the phosphorylation potential.</a:t>
            </a:r>
            <a:endParaRPr lang="en-US" sz="2000" dirty="0"/>
          </a:p>
        </p:txBody>
      </p:sp>
      <p:sp>
        <p:nvSpPr>
          <p:cNvPr id="7" name="TextBox 6"/>
          <p:cNvSpPr txBox="1"/>
          <p:nvPr/>
        </p:nvSpPr>
        <p:spPr>
          <a:xfrm>
            <a:off x="304800" y="4800600"/>
            <a:ext cx="8610600" cy="830997"/>
          </a:xfrm>
          <a:prstGeom prst="rect">
            <a:avLst/>
          </a:prstGeom>
          <a:noFill/>
        </p:spPr>
        <p:txBody>
          <a:bodyPr wrap="square" rtlCol="0">
            <a:spAutoFit/>
          </a:bodyPr>
          <a:lstStyle/>
          <a:p>
            <a:r>
              <a:rPr lang="en-US" sz="2400" dirty="0" smtClean="0"/>
              <a:t>Free [ADP] is about 20 </a:t>
            </a:r>
            <a:r>
              <a:rPr lang="en-US" sz="2400" dirty="0" err="1" smtClean="0">
                <a:latin typeface="Symbol" pitchFamily="18" charset="2"/>
              </a:rPr>
              <a:t>m</a:t>
            </a:r>
            <a:r>
              <a:rPr lang="en-US" sz="2400" dirty="0" err="1" smtClean="0"/>
              <a:t>molar</a:t>
            </a:r>
            <a:r>
              <a:rPr lang="en-US" sz="2400" dirty="0" smtClean="0"/>
              <a:t> </a:t>
            </a:r>
            <a:r>
              <a:rPr lang="en-US" sz="2400" dirty="0"/>
              <a:t> </a:t>
            </a:r>
            <a:r>
              <a:rPr lang="en-US" sz="2400" dirty="0" smtClean="0"/>
              <a:t>with the major of ADP being segregated within the mitochondrial matrix.</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ges from Chance_B_PNAS_1986_83_9458-62_fig4_transparent.png"/>
          <p:cNvPicPr>
            <a:picLocks noChangeAspect="1"/>
          </p:cNvPicPr>
          <p:nvPr/>
        </p:nvPicPr>
        <p:blipFill>
          <a:blip r:embed="rId2" cstate="print"/>
          <a:stretch>
            <a:fillRect/>
          </a:stretch>
        </p:blipFill>
        <p:spPr>
          <a:xfrm>
            <a:off x="1905000" y="1066800"/>
            <a:ext cx="4744214" cy="3903910"/>
          </a:xfrm>
          <a:prstGeom prst="rect">
            <a:avLst/>
          </a:prstGeom>
        </p:spPr>
      </p:pic>
      <p:sp>
        <p:nvSpPr>
          <p:cNvPr id="3" name="Rectangle 2"/>
          <p:cNvSpPr/>
          <p:nvPr/>
        </p:nvSpPr>
        <p:spPr>
          <a:xfrm>
            <a:off x="2438400" y="5257800"/>
            <a:ext cx="4023858" cy="369332"/>
          </a:xfrm>
          <a:prstGeom prst="rect">
            <a:avLst/>
          </a:prstGeom>
        </p:spPr>
        <p:txBody>
          <a:bodyPr wrap="none">
            <a:spAutoFit/>
          </a:bodyPr>
          <a:lstStyle/>
          <a:p>
            <a:r>
              <a:rPr lang="en-US" dirty="0" smtClean="0"/>
              <a:t>Chance_B_PNAS_1986_83_9458-62_fig4</a:t>
            </a:r>
            <a:endParaRPr lang="en-US" dirty="0"/>
          </a:p>
        </p:txBody>
      </p:sp>
      <p:sp>
        <p:nvSpPr>
          <p:cNvPr id="5" name="TextBox 4"/>
          <p:cNvSpPr txBox="1"/>
          <p:nvPr/>
        </p:nvSpPr>
        <p:spPr>
          <a:xfrm>
            <a:off x="990600" y="838200"/>
            <a:ext cx="7488845" cy="461665"/>
          </a:xfrm>
          <a:prstGeom prst="rect">
            <a:avLst/>
          </a:prstGeom>
          <a:noFill/>
        </p:spPr>
        <p:txBody>
          <a:bodyPr wrap="none" rtlCol="0">
            <a:spAutoFit/>
          </a:bodyPr>
          <a:lstStyle/>
          <a:p>
            <a:r>
              <a:rPr lang="en-US" sz="2400" dirty="0" smtClean="0"/>
              <a:t>That the free ADP in Cells was Low was Confirmed by NMR</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630362"/>
          </a:xfrm>
        </p:spPr>
        <p:txBody>
          <a:bodyPr>
            <a:normAutofit/>
          </a:bodyPr>
          <a:lstStyle/>
          <a:p>
            <a:r>
              <a:rPr lang="en-US" sz="2800" dirty="0" smtClean="0"/>
              <a:t>The Ratio of Free [</a:t>
            </a:r>
            <a:r>
              <a:rPr lang="en-US" sz="2800" dirty="0" err="1" smtClean="0"/>
              <a:t>CoQ</a:t>
            </a:r>
            <a:r>
              <a:rPr lang="en-US" sz="2800" dirty="0" smtClean="0"/>
              <a:t>]/[CoQH</a:t>
            </a:r>
            <a:r>
              <a:rPr lang="en-US" sz="2800" baseline="-25000" dirty="0" smtClean="0"/>
              <a:t>2</a:t>
            </a:r>
            <a:r>
              <a:rPr lang="en-US" sz="2800" dirty="0" smtClean="0"/>
              <a:t>] Can Be Calculated from the [</a:t>
            </a:r>
            <a:r>
              <a:rPr lang="en-US" sz="2800" dirty="0" err="1" smtClean="0"/>
              <a:t>fumarate</a:t>
            </a:r>
            <a:r>
              <a:rPr lang="en-US" sz="2800" dirty="0" smtClean="0"/>
              <a:t>]/[succinate] Ratio</a:t>
            </a:r>
            <a:endParaRPr lang="en-US" sz="2800"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577" name="Object 1"/>
          <p:cNvGraphicFramePr>
            <a:graphicFrameLocks noChangeAspect="1"/>
          </p:cNvGraphicFramePr>
          <p:nvPr/>
        </p:nvGraphicFramePr>
        <p:xfrm>
          <a:off x="838200" y="1600200"/>
          <a:ext cx="7273636" cy="1333500"/>
        </p:xfrm>
        <a:graphic>
          <a:graphicData uri="http://schemas.openxmlformats.org/presentationml/2006/ole">
            <p:oleObj spid="_x0000_s2050" name="Equation" r:id="rId3" imgW="2387600" imgH="431800" progId="Equation.3">
              <p:embed/>
            </p:oleObj>
          </a:graphicData>
        </a:graphic>
      </p:graphicFrame>
      <p:sp>
        <p:nvSpPr>
          <p:cNvPr id="6" name="TextBox 5"/>
          <p:cNvSpPr txBox="1"/>
          <p:nvPr/>
        </p:nvSpPr>
        <p:spPr>
          <a:xfrm>
            <a:off x="838200" y="5638800"/>
            <a:ext cx="7188956" cy="954107"/>
          </a:xfrm>
          <a:prstGeom prst="rect">
            <a:avLst/>
          </a:prstGeom>
          <a:noFill/>
        </p:spPr>
        <p:txBody>
          <a:bodyPr wrap="none" rtlCol="0">
            <a:spAutoFit/>
          </a:bodyPr>
          <a:lstStyle/>
          <a:p>
            <a:r>
              <a:rPr lang="en-US" sz="2800" dirty="0" smtClean="0"/>
              <a:t>Bergman C. et al, </a:t>
            </a:r>
            <a:r>
              <a:rPr lang="en-US" sz="2800" dirty="0" err="1" smtClean="0"/>
              <a:t>JPhysChemB</a:t>
            </a:r>
            <a:r>
              <a:rPr lang="en-US" sz="2800" dirty="0" smtClean="0"/>
              <a:t> 114: 16137, 2010</a:t>
            </a:r>
            <a:br>
              <a:rPr lang="en-US" sz="2800" dirty="0" smtClean="0"/>
            </a:br>
            <a:r>
              <a:rPr lang="en-US" sz="2800" dirty="0" smtClean="0"/>
              <a:t>Sato K. et al,  FASEB J 9: 651,, 1995</a:t>
            </a:r>
            <a:endParaRPr lang="en-US" sz="2800" dirty="0"/>
          </a:p>
        </p:txBody>
      </p:sp>
      <p:sp>
        <p:nvSpPr>
          <p:cNvPr id="7" name="TextBox 6"/>
          <p:cNvSpPr txBox="1"/>
          <p:nvPr/>
        </p:nvSpPr>
        <p:spPr>
          <a:xfrm>
            <a:off x="838200" y="2971800"/>
            <a:ext cx="6324600" cy="954107"/>
          </a:xfrm>
          <a:prstGeom prst="rect">
            <a:avLst/>
          </a:prstGeom>
          <a:noFill/>
        </p:spPr>
        <p:txBody>
          <a:bodyPr wrap="square" rtlCol="0">
            <a:spAutoFit/>
          </a:bodyPr>
          <a:lstStyle/>
          <a:p>
            <a:r>
              <a:rPr lang="en-US" sz="2800" dirty="0" smtClean="0"/>
              <a:t>And with that the </a:t>
            </a:r>
            <a:r>
              <a:rPr lang="en-US" sz="2800" dirty="0" smtClean="0">
                <a:latin typeface="Symbol" pitchFamily="18" charset="2"/>
              </a:rPr>
              <a:t>D</a:t>
            </a:r>
            <a:r>
              <a:rPr lang="en-US" sz="2800" dirty="0" smtClean="0"/>
              <a:t>G ATP between site I and II</a:t>
            </a:r>
            <a:endParaRPr lang="en-US" sz="2800"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579" name="Object 3"/>
          <p:cNvGraphicFramePr>
            <a:graphicFrameLocks noChangeAspect="1"/>
          </p:cNvGraphicFramePr>
          <p:nvPr/>
        </p:nvGraphicFramePr>
        <p:xfrm>
          <a:off x="914400" y="3939998"/>
          <a:ext cx="8497443" cy="879652"/>
        </p:xfrm>
        <a:graphic>
          <a:graphicData uri="http://schemas.openxmlformats.org/presentationml/2006/ole">
            <p:oleObj spid="_x0000_s2051" name="Equation" r:id="rId4" imgW="4597200" imgH="482400" progId="Equation.3">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381000" y="304800"/>
          <a:ext cx="8366125" cy="6211888"/>
        </p:xfrm>
        <a:graphic>
          <a:graphicData uri="http://schemas.openxmlformats.org/presentationml/2006/ole">
            <p:oleObj spid="_x0000_s3074" name="Designer Drawing" r:id="rId4" imgW="9110880" imgH="6764040" progId="">
              <p:embed/>
            </p:oleObj>
          </a:graphicData>
        </a:graphic>
      </p:graphicFrame>
      <p:sp>
        <p:nvSpPr>
          <p:cNvPr id="3075" name="Rectangle 3"/>
          <p:cNvSpPr>
            <a:spLocks noChangeArrowheads="1"/>
          </p:cNvSpPr>
          <p:nvPr/>
        </p:nvSpPr>
        <p:spPr bwMode="auto">
          <a:xfrm>
            <a:off x="0" y="43934"/>
            <a:ext cx="825540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In </a:t>
            </a:r>
            <a:r>
              <a:rPr kumimoji="0" lang="en-US" sz="1800" b="0" i="0" u="none" strike="noStrike" cap="none" normalizeH="0" baseline="0" dirty="0" err="1" smtClean="0">
                <a:ln>
                  <a:noFill/>
                </a:ln>
                <a:solidFill>
                  <a:schemeClr val="tx1"/>
                </a:solidFill>
                <a:effectLst/>
                <a:latin typeface="Arial" pitchFamily="34" charset="0"/>
              </a:rPr>
              <a:t>Perfused</a:t>
            </a:r>
            <a:r>
              <a:rPr kumimoji="0" lang="en-US" sz="1800" b="0" i="0" u="none" strike="noStrike" cap="none" normalizeH="0" baseline="0" dirty="0" smtClean="0">
                <a:ln>
                  <a:noFill/>
                </a:ln>
                <a:solidFill>
                  <a:schemeClr val="tx1"/>
                </a:solidFill>
                <a:effectLst/>
                <a:latin typeface="Arial" pitchFamily="34" charset="0"/>
              </a:rPr>
              <a:t> Heart, Ketone</a:t>
            </a:r>
            <a:r>
              <a:rPr kumimoji="0" lang="en-US" sz="1800" b="0" i="0" u="none" strike="noStrike" cap="none" normalizeH="0" dirty="0" smtClean="0">
                <a:ln>
                  <a:noFill/>
                </a:ln>
                <a:solidFill>
                  <a:schemeClr val="tx1"/>
                </a:solidFill>
                <a:effectLst/>
                <a:latin typeface="Arial" pitchFamily="34" charset="0"/>
              </a:rPr>
              <a:t> Metabolism Increased </a:t>
            </a:r>
            <a:r>
              <a:rPr kumimoji="0" lang="en-US" sz="1800" b="0" i="0" u="none" strike="noStrike" cap="none" normalizeH="0" dirty="0" smtClean="0">
                <a:ln>
                  <a:noFill/>
                </a:ln>
                <a:solidFill>
                  <a:schemeClr val="tx1"/>
                </a:solidFill>
                <a:effectLst/>
                <a:latin typeface="Symbol" pitchFamily="18" charset="2"/>
              </a:rPr>
              <a:t>D</a:t>
            </a:r>
            <a:r>
              <a:rPr kumimoji="0" lang="en-US" sz="1800" b="0" i="0" u="none" strike="noStrike" cap="none" normalizeH="0" dirty="0" smtClean="0">
                <a:ln>
                  <a:noFill/>
                </a:ln>
                <a:solidFill>
                  <a:schemeClr val="tx1"/>
                </a:solidFill>
                <a:effectLst/>
                <a:latin typeface="Arial" pitchFamily="34" charset="0"/>
              </a:rPr>
              <a:t>G ATP and Mimicked Insulin</a:t>
            </a:r>
            <a:endParaRPr kumimoji="0" lang="en-US" sz="1800" b="0"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228600" y="6324600"/>
            <a:ext cx="2051844" cy="338554"/>
          </a:xfrm>
          <a:prstGeom prst="rect">
            <a:avLst/>
          </a:prstGeom>
          <a:noFill/>
        </p:spPr>
        <p:txBody>
          <a:bodyPr wrap="none" rtlCol="0">
            <a:spAutoFit/>
          </a:bodyPr>
          <a:lstStyle/>
          <a:p>
            <a:r>
              <a:rPr lang="en-US" sz="1600" dirty="0" smtClean="0"/>
              <a:t>FASEB J 9: 651-8, 1995</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866</Words>
  <Application>Microsoft Office PowerPoint</Application>
  <PresentationFormat>On-screen Show (4:3)</PresentationFormat>
  <Paragraphs>120</Paragraphs>
  <Slides>20</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Office Theme</vt:lpstr>
      <vt:lpstr>Equation</vt:lpstr>
      <vt:lpstr>Designer Drawing</vt:lpstr>
      <vt:lpstr>The Phosphorylation Potential Determination and Uses in Disease</vt:lpstr>
      <vt:lpstr>Slide 2</vt:lpstr>
      <vt:lpstr>The Relation of the Phosphorylation Potential to the Cytosolic Redox State and The Respiratory Chain was Proposed in 1968 but It Took 10 and 30 Years to Prove</vt:lpstr>
      <vt:lpstr>Free Intracellular [Mg2+] ranges from 0.2 to 1.5 mM and is Reflected by the [Citrate]/[Isocitrate] Ratio</vt:lpstr>
      <vt:lpstr>Slide 5</vt:lpstr>
      <vt:lpstr>Slide 6</vt:lpstr>
      <vt:lpstr>Slide 7</vt:lpstr>
      <vt:lpstr>The Ratio of Free [CoQ]/[CoQH2] Can Be Calculated from the [fumarate]/[succinate] Ratio</vt:lpstr>
      <vt:lpstr>Slide 9</vt:lpstr>
      <vt:lpstr>Slide 10</vt:lpstr>
      <vt:lpstr>Incidence per Year of Disease Phenotype in US Treatable by Ketones</vt:lpstr>
      <vt:lpstr>IP Injection of Short Chain Fatty Acids to Starved Rats Increases CaMgPPi in Liver Mitochondria </vt:lpstr>
      <vt:lpstr>Traumatic Brain Injury Afflicates 1.5 million Americans per Year and Accounts for 20% of Troop Casualties</vt:lpstr>
      <vt:lpstr>Traumatic Brain Injury is Associated with A Low Brain DG of ATP</vt:lpstr>
      <vt:lpstr>Ketogenic Diets Can Treat TBI and Increase DG of ATP</vt:lpstr>
      <vt:lpstr>Slide 16</vt:lpstr>
      <vt:lpstr>There are no good tools to diagnoses concussion or TBI</vt:lpstr>
      <vt:lpstr>Slide 18</vt:lpstr>
      <vt:lpstr>Slide 19</vt:lpstr>
      <vt:lpstr>Slide 20</vt:lpstr>
    </vt:vector>
  </TitlesOfParts>
  <Company>NIAAA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rveech</dc:creator>
  <cp:lastModifiedBy>rveech</cp:lastModifiedBy>
  <cp:revision>80</cp:revision>
  <dcterms:created xsi:type="dcterms:W3CDTF">2011-05-13T17:29:47Z</dcterms:created>
  <dcterms:modified xsi:type="dcterms:W3CDTF">2011-06-01T14:20:47Z</dcterms:modified>
</cp:coreProperties>
</file>