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0"/>
  </p:handoutMasterIdLst>
  <p:sldIdLst>
    <p:sldId id="293" r:id="rId2"/>
    <p:sldId id="294" r:id="rId3"/>
    <p:sldId id="290" r:id="rId4"/>
    <p:sldId id="325" r:id="rId5"/>
    <p:sldId id="295" r:id="rId6"/>
    <p:sldId id="296" r:id="rId7"/>
    <p:sldId id="297" r:id="rId8"/>
    <p:sldId id="321" r:id="rId9"/>
    <p:sldId id="319" r:id="rId10"/>
    <p:sldId id="298" r:id="rId11"/>
    <p:sldId id="274" r:id="rId12"/>
    <p:sldId id="271" r:id="rId13"/>
    <p:sldId id="275" r:id="rId14"/>
    <p:sldId id="277" r:id="rId15"/>
    <p:sldId id="281" r:id="rId16"/>
    <p:sldId id="256" r:id="rId17"/>
    <p:sldId id="288" r:id="rId18"/>
    <p:sldId id="300" r:id="rId19"/>
    <p:sldId id="285" r:id="rId20"/>
    <p:sldId id="289" r:id="rId21"/>
    <p:sldId id="304" r:id="rId22"/>
    <p:sldId id="308" r:id="rId23"/>
    <p:sldId id="310" r:id="rId24"/>
    <p:sldId id="307" r:id="rId25"/>
    <p:sldId id="317" r:id="rId26"/>
    <p:sldId id="276" r:id="rId27"/>
    <p:sldId id="257" r:id="rId28"/>
    <p:sldId id="260" r:id="rId29"/>
    <p:sldId id="261" r:id="rId30"/>
    <p:sldId id="264" r:id="rId31"/>
    <p:sldId id="265" r:id="rId32"/>
    <p:sldId id="302" r:id="rId33"/>
    <p:sldId id="259" r:id="rId34"/>
    <p:sldId id="318" r:id="rId35"/>
    <p:sldId id="313" r:id="rId36"/>
    <p:sldId id="322" r:id="rId37"/>
    <p:sldId id="324" r:id="rId38"/>
    <p:sldId id="316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6" autoAdjust="0"/>
    <p:restoredTop sz="94421" autoAdjust="0"/>
  </p:normalViewPr>
  <p:slideViewPr>
    <p:cSldViewPr snapToGrid="0" snapToObjects="1">
      <p:cViewPr varScale="1">
        <p:scale>
          <a:sx n="87" d="100"/>
          <a:sy n="87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 snapToGrid="0" snapToObjects="1"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18282D-1138-4302-8C58-B6EAB301A0F0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44484D-67C8-43F5-A162-4899B6862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172E-16CC-4FE1-96C5-0AB56F8BD097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BFB7-42AA-40D6-A5C2-4152E0F6F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8FA2-8AC7-41E3-B452-E7EFB45C22B2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12D2A-807C-4B8F-A7AE-D81DC7298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D70F-CDA2-4A0B-9A87-0FA3A18FCB3C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8472-6BC8-459E-911C-989B8004C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8379-303D-4F7D-8C6D-F023B6884C2C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ECA0-9E1F-43B5-82E7-4A202C2A6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1BA2-D92C-4A47-85DA-9A1DC319E191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1EB5-560A-445B-BFD5-A93784B48E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C0B2-3A75-4B8E-A594-ECFF30B9B5ED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DCE2-E3F7-4E07-92B4-9E1551F1E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957E-4ABB-49E7-A7FD-7F57DC903533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9749-5C7E-4BB1-B364-3500991B5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FCE7-D405-4ACA-89A6-915FD2F645E2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E26B-F4AF-4B1C-A3AB-471629DD8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E3B04-76FC-4AE7-B31B-C2011B5BDACD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5956-1C15-4F9D-B510-3F4324336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F109-64B3-4BB8-A986-E1DC254C252D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AEB6-ED33-4D9E-9D25-77BB2438D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6F99-0661-4ACE-BE7E-A8E45D584565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A926-B561-4F0D-848F-ABF91DD8B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0F0727-786C-441D-BEC4-C6A4E7B37B43}" type="datetimeFigureOut">
              <a:rPr lang="en-US"/>
              <a:pPr>
                <a:defRPr/>
              </a:pPr>
              <a:t>6/3/2011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CCFBC5-C993-4A2E-BB33-F47644D036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Laszlo </a:t>
            </a:r>
            <a:r>
              <a:rPr lang="en-US" sz="3600" b="1" dirty="0" smtClean="0"/>
              <a:t>Gyulai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University </a:t>
            </a:r>
            <a:r>
              <a:rPr lang="en-US" sz="3600" dirty="0" smtClean="0"/>
              <a:t>of Pennsylvania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1992313"/>
            <a:ext cx="6400800" cy="3079750"/>
          </a:xfrm>
        </p:spPr>
        <p:txBody>
          <a:bodyPr/>
          <a:lstStyle/>
          <a:p>
            <a:r>
              <a:rPr lang="en-US" i="1" smtClean="0">
                <a:solidFill>
                  <a:schemeClr val="tx1"/>
                </a:solidFill>
              </a:rPr>
              <a:t>Early development of in vivo NMR spectroscopy and simultaneous NAD/NADH fluorometry at the Johnson Research Foundation: how Brit's science and humanity changed my life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steam ahead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soon as I recovered my full strength,  began my full JF work schedule and “living” at the JF</a:t>
            </a:r>
          </a:p>
          <a:p>
            <a:r>
              <a:rPr lang="en-US" smtClean="0"/>
              <a:t>Under the guidance of Brit and Jack Leigh,  our team (Clyde Barlow, John Haselgrove, Harihara Subramanian, Scott Eleff) tried to get the first </a:t>
            </a:r>
            <a:r>
              <a:rPr lang="en-US" baseline="30000" smtClean="0"/>
              <a:t>31</a:t>
            </a:r>
            <a:r>
              <a:rPr lang="en-US" smtClean="0"/>
              <a:t> P NMR spectra of the cat brain in the 7” magnet.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laci_slide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4188"/>
            <a:ext cx="91440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laci_slide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600" y="0"/>
            <a:ext cx="462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laci_slide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213"/>
            <a:ext cx="91440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laci_slide22.jpg"/>
          <p:cNvPicPr>
            <a:picLocks noChangeAspect="1"/>
          </p:cNvPicPr>
          <p:nvPr/>
        </p:nvPicPr>
        <p:blipFill>
          <a:blip r:embed="rId2"/>
          <a:srcRect r="2242"/>
          <a:stretch>
            <a:fillRect/>
          </a:stretch>
        </p:blipFill>
        <p:spPr bwMode="auto">
          <a:xfrm>
            <a:off x="2586038" y="2286000"/>
            <a:ext cx="411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 were very happy to get these spectra!!!!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magnet19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313" y="1541463"/>
            <a:ext cx="3671887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Scott Eleff and Harihara Subramanian  used to stand programming the spectrometer  ( that John Sorge put together ) for many many hours 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laci_slid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650"/>
            <a:ext cx="9144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laci_slide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125"/>
            <a:ext cx="9144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makes up the PME peak ? </a:t>
            </a:r>
            <a:br>
              <a:rPr lang="en-US" dirty="0" smtClean="0"/>
            </a:br>
            <a:r>
              <a:rPr lang="en-US" sz="1800" dirty="0" smtClean="0"/>
              <a:t>( curve fitting: </a:t>
            </a:r>
            <a:br>
              <a:rPr lang="en-US" sz="1800" dirty="0" smtClean="0"/>
            </a:br>
            <a:r>
              <a:rPr lang="en-US" sz="1800" dirty="0" smtClean="0"/>
              <a:t>Harihara Subramanian, John Haselgrove 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27314" y="6444343"/>
            <a:ext cx="2387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Gyulai et al, FEBS ,178:137-142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With Lizann Bolinger we determined that the major constituent of the PME peak was phosphorylethanolamine</a:t>
            </a:r>
            <a:endParaRPr lang="en-US" sz="2800" dirty="0"/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60674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6210300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Gyulai et al, FEBS ,178:137-142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laci_slide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425" y="1662113"/>
            <a:ext cx="4192588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We studied the phospho-energetics of isolated mitochondria by NMR with Ziggy Roth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274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Gyulai et al, </a:t>
            </a:r>
            <a:r>
              <a:rPr lang="en-US" sz="1200" dirty="0" smtClean="0"/>
              <a:t>JBC, 260:3947-3954,1985</a:t>
            </a:r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Hungarian Connection of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The Experimental Research Department Of the       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 Semmelweis Medical University, Budapest Hungary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                           1970-s and 1980-s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Dr. Arisztid G. B. Kovach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Dr. Eors Dora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Dr. Laszlo Ligeti ( Laci 1)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Dr. Laszlo Szabo ( Laci 3)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Dr. Janos Hamar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laci_slide32_lg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1598614"/>
            <a:ext cx="6726237" cy="46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Mitch Schnall developed simultaneous </a:t>
            </a:r>
            <a:r>
              <a:rPr lang="en-US" sz="2800" baseline="30000" smtClean="0"/>
              <a:t>31</a:t>
            </a:r>
            <a:r>
              <a:rPr lang="en-US" sz="2800" smtClean="0"/>
              <a:t>P and </a:t>
            </a:r>
            <a:r>
              <a:rPr lang="en-US" sz="2800" baseline="30000" smtClean="0"/>
              <a:t>1</a:t>
            </a:r>
            <a:r>
              <a:rPr lang="en-US" sz="2800" smtClean="0"/>
              <a:t>H  NMR spectroscopy in vivo and he. Alan McLaughlin and I tested the new method in brain hypoxia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86" y="6534834"/>
            <a:ext cx="5320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dirty="0" smtClean="0"/>
              <a:t>Gyulai et al, Journal </a:t>
            </a:r>
            <a:r>
              <a:rPr lang="en-US" sz="1200" i="1" dirty="0" smtClean="0"/>
              <a:t>Cerebral Blood Flow and Metabolism </a:t>
            </a:r>
            <a:r>
              <a:rPr lang="en-US" sz="1200" u="sng" dirty="0" smtClean="0"/>
              <a:t>7</a:t>
            </a:r>
            <a:r>
              <a:rPr lang="en-US" sz="1200" dirty="0" smtClean="0"/>
              <a:t>:543-551, 1987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272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I proposed to Brit combining NAD/NADH Fluorometry with </a:t>
            </a:r>
            <a:r>
              <a:rPr lang="en-US" sz="2700" baseline="30000" dirty="0" smtClean="0"/>
              <a:t>31</a:t>
            </a:r>
            <a:r>
              <a:rPr lang="en-US" sz="2700" dirty="0" smtClean="0"/>
              <a:t>P NMR for the most complete characterization of brain  mitochondrial function in vivo at that time in a hypoxia model</a:t>
            </a:r>
            <a:br>
              <a:rPr lang="en-US" sz="2700" dirty="0" smtClean="0"/>
            </a:br>
            <a:r>
              <a:rPr lang="en-US" sz="2700" dirty="0" smtClean="0"/>
              <a:t>Brit said: “Laci that is very ambitious” but he supported the project and supervised it with great scrutiny. </a:t>
            </a:r>
            <a:endParaRPr lang="en-US" sz="2700" dirty="0"/>
          </a:p>
        </p:txBody>
      </p:sp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764631" y="2123282"/>
            <a:ext cx="3405187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388100"/>
            <a:ext cx="4365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i="1" dirty="0" smtClean="0"/>
              <a:t>Gyulai et al, American </a:t>
            </a:r>
            <a:r>
              <a:rPr lang="en-US" sz="1200" i="1" dirty="0" smtClean="0"/>
              <a:t>Journal Physiology</a:t>
            </a:r>
            <a:r>
              <a:rPr lang="en-US" sz="1200" dirty="0" smtClean="0"/>
              <a:t> </a:t>
            </a:r>
            <a:r>
              <a:rPr lang="en-US" sz="1200" u="sng" dirty="0" smtClean="0"/>
              <a:t>254</a:t>
            </a:r>
            <a:r>
              <a:rPr lang="en-US" sz="1200" dirty="0" smtClean="0"/>
              <a:t>:C699-C708, 1988.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Success! </a:t>
            </a:r>
            <a:br>
              <a:rPr lang="en-US" sz="2800" dirty="0" smtClean="0"/>
            </a:br>
            <a:r>
              <a:rPr lang="en-US" sz="2800" dirty="0" smtClean="0"/>
              <a:t>George McDonald ran the Bruker machines and taught me a lot. </a:t>
            </a:r>
            <a:endParaRPr lang="en-US" sz="28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275" y="1611313"/>
            <a:ext cx="3617913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585857"/>
            <a:ext cx="4603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dirty="0" smtClean="0"/>
              <a:t>Gyulai et al, American Journal Physiology</a:t>
            </a:r>
            <a:r>
              <a:rPr lang="en-US" sz="1200" dirty="0" smtClean="0"/>
              <a:t> </a:t>
            </a:r>
            <a:r>
              <a:rPr lang="en-US" sz="1200" u="sng" dirty="0" smtClean="0"/>
              <a:t>254</a:t>
            </a:r>
            <a:r>
              <a:rPr lang="en-US" sz="1200" dirty="0" smtClean="0"/>
              <a:t>:C699-C708, 1988.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results </a:t>
            </a:r>
          </a:p>
        </p:txBody>
      </p:sp>
      <p:pic>
        <p:nvPicPr>
          <p:cNvPr id="36866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1676400"/>
            <a:ext cx="3033713" cy="4525963"/>
          </a:xfrm>
        </p:spPr>
      </p:pic>
      <p:sp>
        <p:nvSpPr>
          <p:cNvPr id="4" name="TextBox 3"/>
          <p:cNvSpPr txBox="1"/>
          <p:nvPr/>
        </p:nvSpPr>
        <p:spPr>
          <a:xfrm>
            <a:off x="979714" y="6422571"/>
            <a:ext cx="460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dirty="0" smtClean="0"/>
              <a:t>Gyulai et al, American Journal Physiology</a:t>
            </a:r>
            <a:r>
              <a:rPr lang="en-US" sz="1200" dirty="0" smtClean="0"/>
              <a:t> </a:t>
            </a:r>
            <a:r>
              <a:rPr lang="en-US" sz="1200" u="sng" dirty="0" smtClean="0"/>
              <a:t>254</a:t>
            </a:r>
            <a:r>
              <a:rPr lang="en-US" sz="1200" dirty="0" smtClean="0"/>
              <a:t>:C699-C708, 1988.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results 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 At 6% FiO2 and at 50 % NAD reduction     </a:t>
            </a:r>
          </a:p>
          <a:p>
            <a:pPr>
              <a:buFont typeface="Arial" charset="0"/>
              <a:buNone/>
            </a:pPr>
            <a:r>
              <a:rPr lang="en-US" smtClean="0"/>
              <a:t>            phosphorylation ratio dropped.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3130550" y="2116138"/>
            <a:ext cx="34163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2886" y="6574971"/>
            <a:ext cx="460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dirty="0" smtClean="0"/>
              <a:t>Gyulai et al, American Journal Physiology</a:t>
            </a:r>
            <a:r>
              <a:rPr lang="en-US" sz="1200" dirty="0" smtClean="0"/>
              <a:t> </a:t>
            </a:r>
            <a:r>
              <a:rPr lang="en-US" sz="1200" u="sng" dirty="0" smtClean="0"/>
              <a:t>254</a:t>
            </a:r>
            <a:r>
              <a:rPr lang="en-US" sz="1200" dirty="0" smtClean="0"/>
              <a:t>:C699-C708, 1988.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5"/>
          <p:cNvSpPr>
            <a:spLocks noGrp="1"/>
          </p:cNvSpPr>
          <p:nvPr>
            <p:ph type="ctrTitle"/>
          </p:nvPr>
        </p:nvSpPr>
        <p:spPr>
          <a:xfrm>
            <a:off x="468313" y="468313"/>
            <a:ext cx="7772400" cy="1470025"/>
          </a:xfrm>
        </p:spPr>
        <p:txBody>
          <a:bodyPr/>
          <a:lstStyle/>
          <a:p>
            <a:r>
              <a:rPr lang="en-US" smtClean="0"/>
              <a:t>1985: I decided to become a psychiatrist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371600" y="1938338"/>
            <a:ext cx="6400800" cy="41354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 felt that all the help that I received from Brit, my friends at the JF and a Penn psychiatrist , Jerry Mechanick plus all I learned about myself needed to be translated into my helping  the sick in a direct way 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 felt NMR was ready for human use and hoped to continue my NMR research in a new field.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 was determined to use quantitative methods in the research of bipolar disorder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 was committed to using Brit’s rigor of hypothesis testing in my clinical practice and avoid “ sloppy science”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 was also committed to use my newly discovered empathy for treating suffering human beings in integrated  with the scientific method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laci_slide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613"/>
            <a:ext cx="91440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laci_slid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3660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6477000"/>
            <a:ext cx="387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i="1" dirty="0" smtClean="0"/>
              <a:t>Gyulai et al, Biological </a:t>
            </a:r>
            <a:r>
              <a:rPr lang="en-US" sz="1200" i="1" dirty="0" smtClean="0"/>
              <a:t>Psychiatry</a:t>
            </a:r>
            <a:r>
              <a:rPr lang="en-US" sz="1200" u="sng" dirty="0" smtClean="0"/>
              <a:t> 29</a:t>
            </a:r>
            <a:r>
              <a:rPr lang="en-US" sz="1200" dirty="0" smtClean="0"/>
              <a:t>:1161-1170, 1991.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786743" y="337457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Pool with Jack and Steve </a:t>
            </a:r>
            <a:r>
              <a:rPr lang="en-US" dirty="0" err="1" smtClean="0"/>
              <a:t>Wicklund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laci_slid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75" y="1338263"/>
            <a:ext cx="77946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Bob Lenkinski and Gabor Mizsei designed and built the proton /lithium volume coil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laci_slide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75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laci_slide3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738" y="2390775"/>
            <a:ext cx="29718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50825"/>
            <a:ext cx="7772400" cy="1192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Brit’s Fluorometer in              </a:t>
            </a:r>
            <a:br>
              <a:rPr lang="en-US" dirty="0" smtClean="0"/>
            </a:br>
            <a:r>
              <a:rPr lang="en-US" dirty="0" smtClean="0"/>
              <a:t>                      Budapest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6575" y="1443038"/>
            <a:ext cx="8128000" cy="7889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                      We were excited about studying mitochondrial function IN VIVO !!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My dream became of working  with Brit in Philadelphia .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laci_slide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298450"/>
            <a:ext cx="86614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laci_slide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5" y="1893888"/>
            <a:ext cx="3057525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SPECT  Blood Flow Measurement in Patients with Bipolar Disorder with Abass Alavi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6396335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i="1" dirty="0" smtClean="0"/>
              <a:t>Gyulai et al, Biological </a:t>
            </a:r>
            <a:r>
              <a:rPr lang="en-US" sz="1000" i="1" dirty="0" smtClean="0"/>
              <a:t>Psychiatry</a:t>
            </a:r>
            <a:r>
              <a:rPr lang="en-US" sz="1000" dirty="0" smtClean="0"/>
              <a:t> </a:t>
            </a:r>
            <a:endParaRPr lang="en-US" sz="1000" dirty="0" smtClean="0"/>
          </a:p>
          <a:p>
            <a:pPr lvl="0"/>
            <a:r>
              <a:rPr lang="en-US" sz="1000" u="sng" dirty="0" smtClean="0"/>
              <a:t>41</a:t>
            </a:r>
            <a:r>
              <a:rPr lang="en-US" sz="1000" dirty="0" smtClean="0"/>
              <a:t>:152-161</a:t>
            </a:r>
            <a:r>
              <a:rPr lang="en-US" sz="1000" dirty="0" smtClean="0"/>
              <a:t>, 1997.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Near Infrared Measurement of Blood  Volume and Hb oxygenation during electroconvulsive therapy</a:t>
            </a:r>
            <a:br>
              <a:rPr lang="en-US" sz="2400" dirty="0" smtClean="0"/>
            </a:br>
            <a:r>
              <a:rPr lang="en-US" sz="2400" dirty="0" smtClean="0"/>
              <a:t>Working with BC again was a joy</a:t>
            </a:r>
            <a:endParaRPr lang="en-US" sz="2400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smtClean="0"/>
              <a:t>Back to brain stimulation</a:t>
            </a:r>
          </a:p>
        </p:txBody>
      </p:sp>
      <p:pic>
        <p:nvPicPr>
          <p:cNvPr id="46083" name="Content Placeholder 3"/>
          <p:cNvPicPr>
            <a:picLocks/>
          </p:cNvPicPr>
          <p:nvPr/>
        </p:nvPicPr>
        <p:blipFill>
          <a:blip r:embed="rId2"/>
          <a:srcRect l="20689" t="30048" r="19458" b="38484"/>
          <a:stretch>
            <a:fillRect/>
          </a:stretch>
        </p:blipFill>
        <p:spPr bwMode="auto">
          <a:xfrm>
            <a:off x="1905000" y="2057400"/>
            <a:ext cx="50577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laci_slid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663"/>
            <a:ext cx="8229600" cy="2895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collaboration with others we have developed  computerized self reporting of daily mood fluctuations</a:t>
            </a:r>
            <a:br>
              <a:rPr lang="en-US" dirty="0" smtClean="0"/>
            </a:br>
            <a:r>
              <a:rPr lang="en-US" dirty="0" smtClean="0"/>
              <a:t>mathematical modeling is in progress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Brit’s legacy in psychiatric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Published papers in psychiatry using Magnetic Resonance Spectroscopy: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Major Depression: 64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Bipolar disorder: 217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Schizophrenia: 351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BC ‘s  and Jack Leigh’s mentorship started Perry Renshaw’s career who as of now published appr. 117 papers on MRS in various psychiatric conditions.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In Japan Toshiro Inubushi has been instrumental of use of MRS in psychiatric research.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cuments and Settings\gyulai\My Documents\alldocuments from dell10-27-04\My Pictures\gregwinners1JFprizeo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1549400"/>
            <a:ext cx="63912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My son in the summer science program getting a prize from </a:t>
            </a:r>
            <a:r>
              <a:rPr lang="en-US" sz="3600" dirty="0" smtClean="0"/>
              <a:t>BC and Shoko</a:t>
            </a:r>
            <a:endParaRPr lang="en-US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ctrTitle"/>
          </p:nvPr>
        </p:nvSpPr>
        <p:spPr>
          <a:xfrm>
            <a:off x="685800" y="1395413"/>
            <a:ext cx="7772400" cy="1470025"/>
          </a:xfrm>
        </p:spPr>
        <p:txBody>
          <a:bodyPr/>
          <a:lstStyle/>
          <a:p>
            <a:r>
              <a:rPr lang="en-US" smtClean="0"/>
              <a:t>Brit respected my clinical work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“ Laci, Your work with us at the JF must have been useful in your clinical work”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He, as usual, was right on target, succinctly and with great insight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  friends!</a:t>
            </a:r>
          </a:p>
        </p:txBody>
      </p:sp>
      <p:pic>
        <p:nvPicPr>
          <p:cNvPr id="52226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701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laci_slide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2181225"/>
            <a:ext cx="66071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47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Increase in CF f(NADH) during electrical stimulation of the brain cortex created intense scientific debate </a:t>
            </a:r>
            <a:br>
              <a:rPr lang="en-US" sz="2800" dirty="0" smtClean="0"/>
            </a:br>
            <a:r>
              <a:rPr lang="en-US" sz="2800" dirty="0" smtClean="0"/>
              <a:t>What is the correction factor for changes in fluorescence when the local blood volume changes ?  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 became Laci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Arriving to Philadelphia in October 1980 from Budapest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Laszlo Ligeti  ( Laci 1) picked me up at the airport  and took me directly to a Phillies game where I met  with Clyde Barlow, John and Brigitte  Haselgrove, Terry Frey ( ? Jack Leigh?), Allen Bonner and others ( forgive me if I left somebody out).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Laci 1 had been working at the JF –he was my guide to Brit’s World and the US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Turning Point </a:t>
            </a:r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started working on low temperature 2D fluorometry under Brit’s guidance at Martin Reivich’s lab (CVRC).</a:t>
            </a:r>
          </a:p>
          <a:p>
            <a:r>
              <a:rPr lang="en-US" smtClean="0"/>
              <a:t>I became ill by December 1980.</a:t>
            </a:r>
          </a:p>
          <a:p>
            <a:r>
              <a:rPr lang="en-US" smtClean="0"/>
              <a:t>I had extended treatment for 6 months </a:t>
            </a:r>
          </a:p>
          <a:p>
            <a:r>
              <a:rPr lang="en-US" smtClean="0"/>
              <a:t>Eternal gratitude goes to Drs. Peter Cassileth and Robert Goodman and HUP.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Brit’s reaction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“Laci , you just take care of yourself and when you are well enough just show up for work at the JF “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/>
              <a:t>     </a:t>
            </a:r>
            <a:r>
              <a:rPr lang="en-US" dirty="0" smtClean="0"/>
              <a:t> ( paraphrased).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In the summer of 1981 I returned to the JF very thin but eager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Brit: “Laci,  you may want to work with Avraham Mayevsky”.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Avraham and I determined the correction factor for hemodynamic artifact in  UV fluoro-reflectometry  in rats by injecting saline in the brachial  artery of rats and monitoring UV reflectance and NADH fluorescence in the brain.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   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ctrTitle"/>
          </p:nvPr>
        </p:nvSpPr>
        <p:spPr>
          <a:xfrm>
            <a:off x="468313" y="838200"/>
            <a:ext cx="7772400" cy="1470025"/>
          </a:xfrm>
        </p:spPr>
        <p:txBody>
          <a:bodyPr/>
          <a:lstStyle/>
          <a:p>
            <a:r>
              <a:rPr lang="en-US" smtClean="0"/>
              <a:t>Brit and Jack Leigh </a:t>
            </a:r>
          </a:p>
        </p:txBody>
      </p:sp>
      <p:sp>
        <p:nvSpPr>
          <p:cNvPr id="21506" name="Subtitle 4"/>
          <p:cNvSpPr>
            <a:spLocks noGrp="1"/>
          </p:cNvSpPr>
          <p:nvPr>
            <p:ph type="subTitle" idx="1"/>
          </p:nvPr>
        </p:nvSpPr>
        <p:spPr>
          <a:xfrm>
            <a:off x="1371600" y="2308225"/>
            <a:ext cx="6400800" cy="3406775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Jack told Brit on a Friday night that he was smartest among us.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Jack genius and generosity was also unparalleled. 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My work was always guided by both of these  great and very different men.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Brit was like a father for me.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Jack was like my older brother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“family” in the USA</a:t>
            </a:r>
          </a:p>
        </p:txBody>
      </p:sp>
      <p:pic>
        <p:nvPicPr>
          <p:cNvPr id="22530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37579" r="14262" b="3773"/>
          <a:stretch>
            <a:fillRect/>
          </a:stretch>
        </p:blipFill>
        <p:spPr>
          <a:xfrm>
            <a:off x="1371600" y="1166813"/>
            <a:ext cx="6183313" cy="4810125"/>
          </a:xfrm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371600" y="6281738"/>
            <a:ext cx="601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Also the Mechanick Family: Jerry, Leah, Judy, Steve and Andrea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994</Words>
  <Application>Microsoft Office PowerPoint</Application>
  <PresentationFormat>On-screen Show (4:3)</PresentationFormat>
  <Paragraphs>93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Laszlo Gyulai  University of Pennsylvania     </vt:lpstr>
      <vt:lpstr>The Hungarian Connection of BC</vt:lpstr>
      <vt:lpstr>           Brit’s Fluorometer in                                     Budapest </vt:lpstr>
      <vt:lpstr>Increase in CF f(NADH) during electrical stimulation of the brain cortex created intense scientific debate  What is the correction factor for changes in fluorescence when the local blood volume changes ?  </vt:lpstr>
      <vt:lpstr>I became Laci 2</vt:lpstr>
      <vt:lpstr>Personal Turning Point </vt:lpstr>
      <vt:lpstr>Brit’s reaction </vt:lpstr>
      <vt:lpstr>Brit and Jack Leigh </vt:lpstr>
      <vt:lpstr>My “family” in the USA</vt:lpstr>
      <vt:lpstr>Full steam ahead</vt:lpstr>
      <vt:lpstr>Slide 11</vt:lpstr>
      <vt:lpstr>Slide 12</vt:lpstr>
      <vt:lpstr>Slide 13</vt:lpstr>
      <vt:lpstr>We were very happy to get these spectra!!!!</vt:lpstr>
      <vt:lpstr>Scott Eleff and Harihara Subramanian  used to stand programming the spectrometer  ( that John Sorge put together ) for many many hours </vt:lpstr>
      <vt:lpstr>Slide 16</vt:lpstr>
      <vt:lpstr>What makes up the PME peak ?  ( curve fitting:  Harihara Subramanian, John Haselgrove )</vt:lpstr>
      <vt:lpstr>With Lizann Bolinger we determined that the major constituent of the PME peak was phosphorylethanolamine</vt:lpstr>
      <vt:lpstr> We studied the phospho-energetics of isolated mitochondria by NMR with Ziggy Roth  </vt:lpstr>
      <vt:lpstr>Mitch Schnall developed simultaneous 31P and 1H  NMR spectroscopy in vivo and he. Alan McLaughlin and I tested the new method in brain hypoxia</vt:lpstr>
      <vt:lpstr> I proposed to Brit combining NAD/NADH Fluorometry with 31P NMR for the most complete characterization of brain  mitochondrial function in vivo at that time in a hypoxia model Brit said: “Laci that is very ambitious” but he supported the project and supervised it with great scrutiny. </vt:lpstr>
      <vt:lpstr>Success!  George McDonald ran the Bruker machines and taught me a lot. </vt:lpstr>
      <vt:lpstr>The results </vt:lpstr>
      <vt:lpstr>The results </vt:lpstr>
      <vt:lpstr>1985: I decided to become a psychiatrist </vt:lpstr>
      <vt:lpstr>Slide 26</vt:lpstr>
      <vt:lpstr>Slide 27</vt:lpstr>
      <vt:lpstr>Bob Lenkinski and Gabor Mizsei designed and built the proton /lithium volume coil </vt:lpstr>
      <vt:lpstr>Slide 29</vt:lpstr>
      <vt:lpstr>Slide 30</vt:lpstr>
      <vt:lpstr>SPECT  Blood Flow Measurement in Patients with Bipolar Disorder with Abass Alavi</vt:lpstr>
      <vt:lpstr>Near Infrared Measurement of Blood  Volume and Hb oxygenation during electroconvulsive therapy Working with BC again was a joy</vt:lpstr>
      <vt:lpstr>Slide 33</vt:lpstr>
      <vt:lpstr> In collaboration with others we have developed  computerized self reporting of daily mood fluctuations mathematical modeling is in progress</vt:lpstr>
      <vt:lpstr>Brit’s legacy in psychiatric research </vt:lpstr>
      <vt:lpstr>My son in the summer science program getting a prize from BC and Shoko</vt:lpstr>
      <vt:lpstr>Brit respected my clinical work </vt:lpstr>
      <vt:lpstr>Thank you  friends!</vt:lpstr>
    </vt:vector>
  </TitlesOfParts>
  <Company>University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Leonard User</dc:creator>
  <cp:lastModifiedBy>School of Medicine</cp:lastModifiedBy>
  <cp:revision>53</cp:revision>
  <dcterms:created xsi:type="dcterms:W3CDTF">2011-06-02T23:17:21Z</dcterms:created>
  <dcterms:modified xsi:type="dcterms:W3CDTF">2011-06-03T22:41:03Z</dcterms:modified>
</cp:coreProperties>
</file>