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59" r:id="rId4"/>
    <p:sldId id="272" r:id="rId5"/>
    <p:sldId id="260" r:id="rId6"/>
    <p:sldId id="262" r:id="rId7"/>
    <p:sldId id="263" r:id="rId8"/>
    <p:sldId id="270" r:id="rId9"/>
    <p:sldId id="264" r:id="rId10"/>
    <p:sldId id="271" r:id="rId11"/>
    <p:sldId id="267" r:id="rId12"/>
    <p:sldId id="265" r:id="rId13"/>
    <p:sldId id="269" r:id="rId1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FF"/>
    <a:srgbClr val="FF66FF"/>
    <a:srgbClr val="FF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71" autoAdjust="0"/>
    <p:restoredTop sz="94660"/>
  </p:normalViewPr>
  <p:slideViewPr>
    <p:cSldViewPr>
      <p:cViewPr varScale="1">
        <p:scale>
          <a:sx n="64" d="100"/>
          <a:sy n="64" d="100"/>
        </p:scale>
        <p:origin x="-3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ED2CF-BF21-4311-8CC4-11C30593971B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520FD-8979-4395-B61C-78FC1C16985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3BC1B-EA26-47D8-AF62-D7FE016A59B8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42402-44D5-4087-9CEF-4983F97BD88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角丸四角形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20" name="サブタイトル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19" name="日付プレースホルダ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F1146A-ECD2-409D-89FC-FCD74931F95B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33FDAA-2265-4B53-8A86-3D981B3B7DE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F1146A-ECD2-409D-89FC-FCD74931F95B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33FDAA-2265-4B53-8A86-3D981B3B7DE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F1146A-ECD2-409D-89FC-FCD74931F95B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33FDAA-2265-4B53-8A86-3D981B3B7DE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F1146A-ECD2-409D-89FC-FCD74931F95B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33FDAA-2265-4B53-8A86-3D981B3B7DE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角丸四角形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F1146A-ECD2-409D-89FC-FCD74931F95B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33FDAA-2265-4B53-8A86-3D981B3B7DE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F1146A-ECD2-409D-89FC-FCD74931F95B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33FDAA-2265-4B53-8A86-3D981B3B7DE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F1146A-ECD2-409D-89FC-FCD74931F95B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33FDAA-2265-4B53-8A86-3D981B3B7DE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F1146A-ECD2-409D-89FC-FCD74931F95B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33FDAA-2265-4B53-8A86-3D981B3B7DE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F1146A-ECD2-409D-89FC-FCD74931F95B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33FDAA-2265-4B53-8A86-3D981B3B7DE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F1146A-ECD2-409D-89FC-FCD74931F95B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33FDAA-2265-4B53-8A86-3D981B3B7DE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 つの角を丸めた四角形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F1146A-ECD2-409D-89FC-FCD74931F95B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33FDAA-2265-4B53-8A86-3D981B3B7DE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角丸四角形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タイトル プレースホルダ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25" name="日付プレースホルダ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CF1146A-ECD2-409D-89FC-FCD74931F95B}" type="datetimeFigureOut">
              <a:rPr kumimoji="1" lang="ja-JP" altLang="en-US" smtClean="0"/>
              <a:pPr/>
              <a:t>2011/6/4</a:t>
            </a:fld>
            <a:endParaRPr kumimoji="1" lang="ja-JP" altLang="en-US"/>
          </a:p>
        </p:txBody>
      </p:sp>
      <p:sp>
        <p:nvSpPr>
          <p:cNvPr id="18" name="フッター プレースホルダ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F33FDAA-2265-4B53-8A86-3D981B3B7DE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1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1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1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1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85720" y="1000108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First Discovery of NIR Response of Brain Activation and Development to Present Status</a:t>
            </a:r>
            <a:endParaRPr lang="ja-JP" alt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28662" y="5143512"/>
            <a:ext cx="7215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Yoko Hoshi </a:t>
            </a:r>
          </a:p>
          <a:p>
            <a:pPr algn="ctr"/>
            <a:r>
              <a:rPr kumimoji="1" lang="en-US" altLang="ja-JP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Integrated Neuroscience Researc</a:t>
            </a:r>
            <a:r>
              <a:rPr lang="en-US" altLang="ja-JP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 Project</a:t>
            </a:r>
            <a:endParaRPr kumimoji="1" lang="en-US" altLang="ja-JP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ja-JP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Tokyo Metropolitan Institute of Medical Science</a:t>
            </a:r>
            <a:endParaRPr kumimoji="1" lang="ja-JP" altLang="en-U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071802" y="6417254"/>
            <a:ext cx="604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Workshop in Memory of Prof. Britton Chance</a:t>
            </a:r>
            <a:r>
              <a:rPr lang="ja-JP" alt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　</a:t>
            </a:r>
            <a:r>
              <a:rPr lang="en-US" altLang="ja-JP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2011/06/04</a:t>
            </a:r>
            <a:endParaRPr lang="ja-JP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806"/>
            <a:ext cx="5214974" cy="328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243062"/>
            <a:ext cx="2309810" cy="218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5286380" y="3190392"/>
            <a:ext cx="50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Arial" pitchFamily="34" charset="0"/>
                <a:cs typeface="Arial" pitchFamily="34" charset="0"/>
              </a:rPr>
              <a:t>RT</a:t>
            </a:r>
            <a:endParaRPr kumimoji="1" lang="ja-JP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15338" y="3190392"/>
            <a:ext cx="50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L</a:t>
            </a:r>
            <a:r>
              <a:rPr kumimoji="1" lang="en-US" altLang="ja-JP" sz="1600" dirty="0" smtClean="0">
                <a:latin typeface="Arial" pitchFamily="34" charset="0"/>
                <a:cs typeface="Arial" pitchFamily="34" charset="0"/>
              </a:rPr>
              <a:t>T</a:t>
            </a:r>
            <a:endParaRPr kumimoji="1" lang="ja-JP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7636095" y="3455253"/>
            <a:ext cx="300048" cy="139530"/>
          </a:xfrm>
          <a:custGeom>
            <a:avLst/>
            <a:gdLst>
              <a:gd name="connsiteX0" fmla="*/ 3233 w 300048"/>
              <a:gd name="connsiteY0" fmla="*/ 58848 h 139530"/>
              <a:gd name="connsiteX1" fmla="*/ 12197 w 300048"/>
              <a:gd name="connsiteY1" fmla="*/ 22989 h 139530"/>
              <a:gd name="connsiteX2" fmla="*/ 191491 w 300048"/>
              <a:gd name="connsiteY2" fmla="*/ 31954 h 139530"/>
              <a:gd name="connsiteX3" fmla="*/ 155633 w 300048"/>
              <a:gd name="connsiteY3" fmla="*/ 139530 h 139530"/>
              <a:gd name="connsiteX4" fmla="*/ 128739 w 300048"/>
              <a:gd name="connsiteY4" fmla="*/ 130565 h 139530"/>
              <a:gd name="connsiteX5" fmla="*/ 83915 w 300048"/>
              <a:gd name="connsiteY5" fmla="*/ 94707 h 139530"/>
              <a:gd name="connsiteX6" fmla="*/ 12197 w 300048"/>
              <a:gd name="connsiteY6" fmla="*/ 85742 h 139530"/>
              <a:gd name="connsiteX7" fmla="*/ 3233 w 300048"/>
              <a:gd name="connsiteY7" fmla="*/ 58848 h 13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048" h="139530">
                <a:moveTo>
                  <a:pt x="3233" y="58848"/>
                </a:moveTo>
                <a:cubicBezTo>
                  <a:pt x="6221" y="46895"/>
                  <a:pt x="0" y="24731"/>
                  <a:pt x="12197" y="22989"/>
                </a:cubicBezTo>
                <a:cubicBezTo>
                  <a:pt x="71435" y="14526"/>
                  <a:pt x="140897" y="0"/>
                  <a:pt x="191491" y="31954"/>
                </a:cubicBezTo>
                <a:cubicBezTo>
                  <a:pt x="300048" y="100516"/>
                  <a:pt x="179948" y="131425"/>
                  <a:pt x="155633" y="139530"/>
                </a:cubicBezTo>
                <a:cubicBezTo>
                  <a:pt x="146668" y="136542"/>
                  <a:pt x="136842" y="135427"/>
                  <a:pt x="128739" y="130565"/>
                </a:cubicBezTo>
                <a:cubicBezTo>
                  <a:pt x="104003" y="115724"/>
                  <a:pt x="116806" y="103677"/>
                  <a:pt x="83915" y="94707"/>
                </a:cubicBezTo>
                <a:cubicBezTo>
                  <a:pt x="60672" y="88368"/>
                  <a:pt x="36103" y="88730"/>
                  <a:pt x="12197" y="85742"/>
                </a:cubicBezTo>
                <a:lnTo>
                  <a:pt x="3233" y="58848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13"/>
          <p:cNvGrpSpPr/>
          <p:nvPr/>
        </p:nvGrpSpPr>
        <p:grpSpPr>
          <a:xfrm>
            <a:off x="6079469" y="3621677"/>
            <a:ext cx="1819009" cy="204030"/>
            <a:chOff x="6079469" y="3621677"/>
            <a:chExt cx="1819009" cy="204030"/>
          </a:xfrm>
        </p:grpSpPr>
        <p:sp>
          <p:nvSpPr>
            <p:cNvPr id="9" name="フリーフォーム 8"/>
            <p:cNvSpPr/>
            <p:nvPr/>
          </p:nvSpPr>
          <p:spPr>
            <a:xfrm>
              <a:off x="7693116" y="3621677"/>
              <a:ext cx="205362" cy="204030"/>
            </a:xfrm>
            <a:custGeom>
              <a:avLst/>
              <a:gdLst>
                <a:gd name="connsiteX0" fmla="*/ 0 w 205362"/>
                <a:gd name="connsiteY0" fmla="*/ 179294 h 204030"/>
                <a:gd name="connsiteX1" fmla="*/ 17929 w 205362"/>
                <a:gd name="connsiteY1" fmla="*/ 71718 h 204030"/>
                <a:gd name="connsiteX2" fmla="*/ 35859 w 205362"/>
                <a:gd name="connsiteY2" fmla="*/ 53788 h 204030"/>
                <a:gd name="connsiteX3" fmla="*/ 44823 w 205362"/>
                <a:gd name="connsiteY3" fmla="*/ 26894 h 204030"/>
                <a:gd name="connsiteX4" fmla="*/ 89647 w 205362"/>
                <a:gd name="connsiteY4" fmla="*/ 0 h 204030"/>
                <a:gd name="connsiteX5" fmla="*/ 161365 w 205362"/>
                <a:gd name="connsiteY5" fmla="*/ 8965 h 204030"/>
                <a:gd name="connsiteX6" fmla="*/ 188259 w 205362"/>
                <a:gd name="connsiteY6" fmla="*/ 26894 h 204030"/>
                <a:gd name="connsiteX7" fmla="*/ 125506 w 205362"/>
                <a:gd name="connsiteY7" fmla="*/ 116541 h 204030"/>
                <a:gd name="connsiteX8" fmla="*/ 0 w 205362"/>
                <a:gd name="connsiteY8" fmla="*/ 179294 h 204030"/>
                <a:gd name="connsiteX9" fmla="*/ 0 w 205362"/>
                <a:gd name="connsiteY9" fmla="*/ 179294 h 20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362" h="204030">
                  <a:moveTo>
                    <a:pt x="0" y="179294"/>
                  </a:moveTo>
                  <a:cubicBezTo>
                    <a:pt x="2988" y="161365"/>
                    <a:pt x="3595" y="95609"/>
                    <a:pt x="17929" y="71718"/>
                  </a:cubicBezTo>
                  <a:cubicBezTo>
                    <a:pt x="22278" y="64470"/>
                    <a:pt x="29882" y="59765"/>
                    <a:pt x="35859" y="53788"/>
                  </a:cubicBezTo>
                  <a:cubicBezTo>
                    <a:pt x="38847" y="44823"/>
                    <a:pt x="39961" y="34997"/>
                    <a:pt x="44823" y="26894"/>
                  </a:cubicBezTo>
                  <a:cubicBezTo>
                    <a:pt x="57128" y="6386"/>
                    <a:pt x="68494" y="7051"/>
                    <a:pt x="89647" y="0"/>
                  </a:cubicBezTo>
                  <a:cubicBezTo>
                    <a:pt x="113553" y="2988"/>
                    <a:pt x="138122" y="2626"/>
                    <a:pt x="161365" y="8965"/>
                  </a:cubicBezTo>
                  <a:cubicBezTo>
                    <a:pt x="171759" y="11800"/>
                    <a:pt x="186332" y="16294"/>
                    <a:pt x="188259" y="26894"/>
                  </a:cubicBezTo>
                  <a:cubicBezTo>
                    <a:pt x="205362" y="120964"/>
                    <a:pt x="187127" y="106272"/>
                    <a:pt x="125506" y="116541"/>
                  </a:cubicBezTo>
                  <a:cubicBezTo>
                    <a:pt x="96343" y="204030"/>
                    <a:pt x="126133" y="169592"/>
                    <a:pt x="0" y="179294"/>
                  </a:cubicBezTo>
                  <a:lnTo>
                    <a:pt x="0" y="179294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9"/>
            <p:cNvSpPr/>
            <p:nvPr/>
          </p:nvSpPr>
          <p:spPr>
            <a:xfrm>
              <a:off x="6079469" y="3643908"/>
              <a:ext cx="144966" cy="158558"/>
            </a:xfrm>
            <a:custGeom>
              <a:avLst/>
              <a:gdLst>
                <a:gd name="connsiteX0" fmla="*/ 134470 w 144966"/>
                <a:gd name="connsiteY0" fmla="*/ 139134 h 158558"/>
                <a:gd name="connsiteX1" fmla="*/ 53788 w 144966"/>
                <a:gd name="connsiteY1" fmla="*/ 130169 h 158558"/>
                <a:gd name="connsiteX2" fmla="*/ 35859 w 144966"/>
                <a:gd name="connsiteY2" fmla="*/ 103275 h 158558"/>
                <a:gd name="connsiteX3" fmla="*/ 0 w 144966"/>
                <a:gd name="connsiteY3" fmla="*/ 67416 h 158558"/>
                <a:gd name="connsiteX4" fmla="*/ 8965 w 144966"/>
                <a:gd name="connsiteY4" fmla="*/ 31557 h 158558"/>
                <a:gd name="connsiteX5" fmla="*/ 62753 w 144966"/>
                <a:gd name="connsiteY5" fmla="*/ 4663 h 158558"/>
                <a:gd name="connsiteX6" fmla="*/ 107576 w 144966"/>
                <a:gd name="connsiteY6" fmla="*/ 13628 h 158558"/>
                <a:gd name="connsiteX7" fmla="*/ 134470 w 144966"/>
                <a:gd name="connsiteY7" fmla="*/ 139134 h 15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966" h="158558">
                  <a:moveTo>
                    <a:pt x="134470" y="139134"/>
                  </a:moveTo>
                  <a:cubicBezTo>
                    <a:pt x="125505" y="158558"/>
                    <a:pt x="79218" y="139417"/>
                    <a:pt x="53788" y="130169"/>
                  </a:cubicBezTo>
                  <a:cubicBezTo>
                    <a:pt x="43663" y="126487"/>
                    <a:pt x="42871" y="111455"/>
                    <a:pt x="35859" y="103275"/>
                  </a:cubicBezTo>
                  <a:cubicBezTo>
                    <a:pt x="24858" y="90440"/>
                    <a:pt x="0" y="67416"/>
                    <a:pt x="0" y="67416"/>
                  </a:cubicBezTo>
                  <a:cubicBezTo>
                    <a:pt x="2988" y="55463"/>
                    <a:pt x="2131" y="41809"/>
                    <a:pt x="8965" y="31557"/>
                  </a:cubicBezTo>
                  <a:cubicBezTo>
                    <a:pt x="18895" y="16662"/>
                    <a:pt x="47412" y="9777"/>
                    <a:pt x="62753" y="4663"/>
                  </a:cubicBezTo>
                  <a:cubicBezTo>
                    <a:pt x="77694" y="7651"/>
                    <a:pt x="100762" y="0"/>
                    <a:pt x="107576" y="13628"/>
                  </a:cubicBezTo>
                  <a:cubicBezTo>
                    <a:pt x="144966" y="88409"/>
                    <a:pt x="143435" y="119710"/>
                    <a:pt x="134470" y="139134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785786" y="642918"/>
            <a:ext cx="764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Arial" pitchFamily="34" charset="0"/>
                <a:cs typeface="Arial" pitchFamily="34" charset="0"/>
              </a:rPr>
              <a:t>The role of prefrontal cortex in pleasant and unpleasant emotions.</a:t>
            </a:r>
            <a:endParaRPr kumimoji="1" lang="ja-JP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00298" y="5715016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Arial" pitchFamily="34" charset="0"/>
                <a:cs typeface="Arial" pitchFamily="34" charset="0"/>
              </a:rPr>
              <a:t>“Mind/Brain –Human</a:t>
            </a:r>
            <a:r>
              <a:rPr kumimoji="1" lang="ja-JP" alt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sz="2000" dirty="0" smtClean="0">
                <a:latin typeface="Arial" pitchFamily="34" charset="0"/>
                <a:cs typeface="Arial" pitchFamily="34" charset="0"/>
              </a:rPr>
              <a:t>interface”</a:t>
            </a:r>
            <a:endParaRPr kumimoji="1" lang="ja-JP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29124" y="6215082"/>
            <a:ext cx="4143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i="1" dirty="0" smtClean="0">
                <a:latin typeface="Arial" pitchFamily="34" charset="0"/>
                <a:cs typeface="Arial" pitchFamily="34" charset="0"/>
              </a:rPr>
              <a:t>Hoshi et al. J </a:t>
            </a:r>
            <a:r>
              <a:rPr kumimoji="1" lang="en-US" altLang="ja-JP" sz="1600" i="1" dirty="0" err="1" smtClean="0">
                <a:latin typeface="Arial" pitchFamily="34" charset="0"/>
                <a:cs typeface="Arial" pitchFamily="34" charset="0"/>
              </a:rPr>
              <a:t>Neuroimaging</a:t>
            </a:r>
            <a:r>
              <a:rPr kumimoji="1" lang="en-US" altLang="ja-JP" sz="1600" i="1" dirty="0" smtClean="0">
                <a:latin typeface="Arial" pitchFamily="34" charset="0"/>
                <a:cs typeface="Arial" pitchFamily="34" charset="0"/>
              </a:rPr>
              <a:t> 2011</a:t>
            </a:r>
            <a:endParaRPr kumimoji="1" lang="ja-JP" altLang="en-US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 noChangeArrowheads="1"/>
          </p:cNvPicPr>
          <p:nvPr/>
        </p:nvPicPr>
        <p:blipFill>
          <a:blip r:embed="rId2"/>
          <a:srcRect r="17638"/>
          <a:stretch>
            <a:fillRect/>
          </a:stretch>
        </p:blipFill>
        <p:spPr bwMode="auto">
          <a:xfrm>
            <a:off x="3150533" y="1428736"/>
            <a:ext cx="2635913" cy="176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4"/>
          <p:cNvSpPr/>
          <p:nvPr/>
        </p:nvSpPr>
        <p:spPr>
          <a:xfrm>
            <a:off x="1071538" y="559338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DOT in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an extremely low birth weight infant</a:t>
            </a:r>
            <a:endParaRPr lang="ja-JP" alt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2171724" y="3571876"/>
            <a:ext cx="4757730" cy="2571750"/>
            <a:chOff x="606425" y="1285875"/>
            <a:chExt cx="7929563" cy="42862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6425" y="1285875"/>
              <a:ext cx="7929563" cy="428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1428728" y="1785927"/>
              <a:ext cx="2511476" cy="56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 err="1" smtClean="0">
                  <a:latin typeface="Arial" pitchFamily="34" charset="0"/>
                  <a:cs typeface="Arial" pitchFamily="34" charset="0"/>
                </a:rPr>
                <a:t>normocapnea</a:t>
              </a:r>
              <a:endParaRPr kumimoji="1" lang="ja-JP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643438" y="1785927"/>
              <a:ext cx="2214579" cy="56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 err="1" smtClean="0">
                  <a:latin typeface="Arial" pitchFamily="34" charset="0"/>
                  <a:cs typeface="Arial" pitchFamily="34" charset="0"/>
                </a:rPr>
                <a:t>hypocapnea</a:t>
              </a:r>
              <a:endParaRPr kumimoji="1" lang="ja-JP" alt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Aquilion™ PRIM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0927" y="642918"/>
            <a:ext cx="7002145" cy="214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928662" y="3357562"/>
            <a:ext cx="1714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ＭＳ Ｐゴシック" pitchFamily="50" charset="-128"/>
              </a:rPr>
              <a:t>Body Perfusion</a:t>
            </a:r>
            <a:endParaRPr kumimoji="1" lang="en-US" altLang="ja-JP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17409" name="図 14" descr="Body Perfu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675" y="3714759"/>
            <a:ext cx="2369127" cy="2161309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2933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/>
            </a:r>
            <a:br>
              <a:rPr kumimoji="1" lang="en-US" altLang="ja-JP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</a:br>
            <a:endParaRPr kumimoji="1" lang="en-US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85698" rIns="0" bIns="5713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  <a:t>Dual Energy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  <a:t>Dual-energy helical scanning alternates between high and low kV with each gantry rotation. The mA is also automatically adjusted for the two different energies to ensure a matched signal to noise ration which increases the accuracy of dual energy analysis. In addition, Aquilion PRIME automatically turns X-ray exposure off as the X-ray tube passes the front of the patient, thus minimizing exposure to radiosensitive organs such as the breasts and eye lens.</a:t>
            </a: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  <a:t>  </a:t>
            </a:r>
            <a:r>
              <a:rPr kumimoji="1" lang="ja-JP" altLang="ja-JP" sz="1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  <a:t> </a:t>
            </a:r>
            <a:r>
              <a: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  <a:t>                                         </a:t>
            </a:r>
          </a:p>
        </p:txBody>
      </p:sp>
      <p:pic>
        <p:nvPicPr>
          <p:cNvPr id="17413" name="Picture 5" descr="Dual Energ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786190"/>
            <a:ext cx="2714625" cy="1752600"/>
          </a:xfrm>
          <a:prstGeom prst="rect">
            <a:avLst/>
          </a:prstGeom>
          <a:noFill/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929454" y="3286124"/>
            <a:ext cx="16430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ＭＳ Ｐゴシック" pitchFamily="50" charset="-128"/>
              </a:rPr>
              <a:t>Dual Energy</a:t>
            </a:r>
            <a:endParaRPr kumimoji="1" lang="en-US" altLang="ja-JP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10" name="図 9" descr="Lung Volume Analysi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4232" y="3714752"/>
            <a:ext cx="2132214" cy="213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正方形/長方形 10"/>
          <p:cNvSpPr/>
          <p:nvPr/>
        </p:nvSpPr>
        <p:spPr>
          <a:xfrm>
            <a:off x="3643306" y="3376198"/>
            <a:ext cx="21881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Lung Volume Analysis</a:t>
            </a:r>
            <a:endParaRPr lang="ja-JP" alt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571472" y="2357430"/>
            <a:ext cx="8215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I am greatly indebted to the profound pioneering research of Professor Britton Chance and I would like to pay him all due respects.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57158" y="500063"/>
            <a:ext cx="8501122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From NIRS to </a:t>
            </a:r>
            <a:r>
              <a:rPr lang="en-US" altLang="ja-JP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fNIRS</a:t>
            </a:r>
            <a:endParaRPr lang="en-US" altLang="ja-JP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altLang="ja-JP" sz="1800" dirty="0" smtClean="0">
              <a:latin typeface="Arial" pitchFamily="34" charset="0"/>
              <a:cs typeface="Arial" pitchFamily="34" charset="0"/>
            </a:endParaRPr>
          </a:p>
          <a:p>
            <a:pPr marL="179388" indent="-1793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B. Chance, et al. “Cognition-activated low frequency modulation of light absorption in human brain,”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Proc. Natl. Acad. Sci. USA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90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3770-3774 (1993).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79388" indent="-179388">
              <a:spcBef>
                <a:spcPts val="600"/>
              </a:spcBef>
              <a:tabLst>
                <a:tab pos="88900" algn="l"/>
              </a:tabLst>
              <a:defRPr/>
            </a:pPr>
            <a:endParaRPr lang="en-US" sz="2000" dirty="0" smtClean="0">
              <a:latin typeface="+mj-lt"/>
            </a:endParaRPr>
          </a:p>
          <a:p>
            <a:pPr marL="179388" indent="-179388">
              <a:spcBef>
                <a:spcPts val="600"/>
              </a:spcBef>
              <a:tabLst>
                <a:tab pos="88900" algn="l"/>
              </a:tabLst>
              <a:defRPr/>
            </a:pPr>
            <a:endParaRPr lang="en-US" sz="2000" dirty="0" smtClean="0">
              <a:latin typeface="+mj-lt"/>
            </a:endParaRPr>
          </a:p>
          <a:p>
            <a:pPr marL="179388" indent="-179388">
              <a:spcBef>
                <a:spcPts val="600"/>
              </a:spcBef>
              <a:buFont typeface="Arial" pitchFamily="34" charset="0"/>
              <a:buChar char="•"/>
              <a:tabLst>
                <a:tab pos="88900" algn="l"/>
              </a:tabLst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Hoshi and M. Tamura, “Detection of dynamic changes in cerebral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oxygenation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coupled to neuronal function during mental work in man,”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Neurosci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150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5-8 (1993).</a:t>
            </a:r>
            <a:endParaRPr lang="ja-JP" altLang="en-US" sz="2000" dirty="0">
              <a:latin typeface="Arial" pitchFamily="34" charset="0"/>
              <a:cs typeface="Arial" pitchFamily="34" charset="0"/>
            </a:endParaRPr>
          </a:p>
          <a:p>
            <a:pPr marL="179388" indent="-1793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Kato, et al. “Human visual cortical function during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photic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stimulation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monitoring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by means of near-infrared spectroscopy,”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J.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Cereb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. Blood Flow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Metab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13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516-520 (1993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179388" indent="-1793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Villringer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et al. “Near-infrared spectroscopy (NIRS): a new tool to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study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hemodynamic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changes during activation of brain function in human adults,”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Neurosci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154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101-104 (1993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0034" y="2571744"/>
            <a:ext cx="3643338" cy="442035"/>
          </a:xfrm>
          <a:prstGeom prst="rect">
            <a:avLst/>
          </a:prstGeom>
          <a:ln>
            <a:solidFill>
              <a:srgbClr val="66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72000" tIns="36000" rIns="72000" bIns="36000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CW, absorbance changes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57158" y="571480"/>
            <a:ext cx="8429684" cy="13653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72000" tIns="36000" rIns="72000" bIns="36000" rtlCol="0">
            <a:spAutoFit/>
          </a:bodyPr>
          <a:lstStyle/>
          <a:p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Frequency-domain (modulation at low frequency), changes in the low frequency components of the light absorption signal </a:t>
            </a:r>
            <a:endParaRPr kumimoji="1" lang="ja-JP" alt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88" y="2428868"/>
            <a:ext cx="71437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1357290" y="5917188"/>
            <a:ext cx="7429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i="1" dirty="0" smtClean="0">
                <a:latin typeface="Arial" pitchFamily="34" charset="0"/>
                <a:cs typeface="Arial" pitchFamily="34" charset="0"/>
              </a:rPr>
              <a:t>Chance et al.</a:t>
            </a:r>
            <a:r>
              <a:rPr lang="en-US" altLang="ja-JP" sz="16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Proc. Natl. Acad. Sci. USA 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 90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, 3770-3774 (1993).</a:t>
            </a:r>
            <a:r>
              <a:rPr kumimoji="1" lang="en-US" altLang="ja-JP" sz="1600" i="1" dirty="0" smtClean="0">
                <a:latin typeface="Arial" pitchFamily="34" charset="0"/>
                <a:cs typeface="Arial" pitchFamily="34" charset="0"/>
              </a:rPr>
              <a:t> </a:t>
            </a:r>
            <a:endParaRPr kumimoji="1" lang="ja-JP" altLang="en-US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11667" y="58143"/>
            <a:ext cx="87206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32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NIRS instruments</a:t>
            </a:r>
            <a:endParaRPr lang="ja-JP" altLang="en-US" sz="32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85786" y="1329696"/>
            <a:ext cx="1965744" cy="2956560"/>
            <a:chOff x="4370" y="2683"/>
            <a:chExt cx="1022" cy="1520"/>
          </a:xfrm>
        </p:grpSpPr>
        <p:pic>
          <p:nvPicPr>
            <p:cNvPr id="6148" name="Picture 4" descr="NIRStation_front"/>
            <p:cNvPicPr>
              <a:picLocks noChangeAspect="1" noChangeArrowheads="1"/>
            </p:cNvPicPr>
            <p:nvPr/>
          </p:nvPicPr>
          <p:blipFill>
            <a:blip r:embed="rId3" cstate="print"/>
            <a:srcRect l="9219" t="5273" r="14763" b="8397"/>
            <a:stretch>
              <a:fillRect/>
            </a:stretch>
          </p:blipFill>
          <p:spPr bwMode="auto">
            <a:xfrm>
              <a:off x="4370" y="2689"/>
              <a:ext cx="956" cy="1514"/>
            </a:xfrm>
            <a:prstGeom prst="rect">
              <a:avLst/>
            </a:prstGeom>
            <a:noFill/>
          </p:spPr>
        </p:pic>
        <p:sp>
          <p:nvSpPr>
            <p:cNvPr id="6149" name="Text Box 5"/>
            <p:cNvSpPr txBox="1">
              <a:spLocks noChangeArrowheads="1"/>
            </p:cNvSpPr>
            <p:nvPr/>
          </p:nvSpPr>
          <p:spPr bwMode="auto">
            <a:xfrm>
              <a:off x="4681" y="2683"/>
              <a:ext cx="711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ja-JP" altLang="ja-JP" sz="1400">
                <a:solidFill>
                  <a:schemeClr val="hlink"/>
                </a:solidFill>
                <a:latin typeface="Comic Sans MS" pitchFamily="66" charset="0"/>
              </a:endParaRPr>
            </a:p>
          </p:txBody>
        </p:sp>
      </p:grpSp>
      <p:pic>
        <p:nvPicPr>
          <p:cNvPr id="6150" name="Picture 6" descr="F:\2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0693" y="1354856"/>
            <a:ext cx="2024315" cy="2931400"/>
          </a:xfrm>
          <a:prstGeom prst="rect">
            <a:avLst/>
          </a:prstGeom>
          <a:noFill/>
        </p:spPr>
      </p:pic>
      <p:graphicFrame>
        <p:nvGraphicFramePr>
          <p:cNvPr id="6151" name="Object 7"/>
          <p:cNvGraphicFramePr>
            <a:graphicFrameLocks/>
          </p:cNvGraphicFramePr>
          <p:nvPr/>
        </p:nvGraphicFramePr>
        <p:xfrm>
          <a:off x="6429388" y="4694259"/>
          <a:ext cx="2374900" cy="1806575"/>
        </p:xfrm>
        <a:graphic>
          <a:graphicData uri="http://schemas.openxmlformats.org/presentationml/2006/ole">
            <p:oleObj spid="_x0000_s33794" name="スライド" r:id="rId5" imgW="4572000" imgH="3429000" progId="PowerPoint.Slide.8">
              <p:embed/>
            </p:oleObj>
          </a:graphicData>
        </a:graphic>
      </p:graphicFrame>
      <p:pic>
        <p:nvPicPr>
          <p:cNvPr id="6152" name="Picture 8" descr="C:\Documents and Settings\yhoshi\My Documents\ストレス血流2.8.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626931"/>
            <a:ext cx="2574950" cy="1802465"/>
          </a:xfrm>
          <a:prstGeom prst="rect">
            <a:avLst/>
          </a:prstGeom>
          <a:noFill/>
        </p:spPr>
      </p:pic>
      <p:pic>
        <p:nvPicPr>
          <p:cNvPr id="6155" name="Picture 11" descr="C:\Documents and Settings\yhoshi\My Documents\photo\photoshop Kazuki.jpg"/>
          <p:cNvPicPr>
            <a:picLocks noChangeAspect="1" noChangeArrowheads="1"/>
          </p:cNvPicPr>
          <p:nvPr/>
        </p:nvPicPr>
        <p:blipFill>
          <a:blip r:embed="rId7" cstate="print"/>
          <a:srcRect t="1227" r="3045"/>
          <a:stretch>
            <a:fillRect/>
          </a:stretch>
        </p:blipFill>
        <p:spPr bwMode="auto">
          <a:xfrm>
            <a:off x="6500826" y="1386038"/>
            <a:ext cx="2143497" cy="2900218"/>
          </a:xfrm>
          <a:prstGeom prst="rect">
            <a:avLst/>
          </a:prstGeom>
          <a:noFill/>
        </p:spPr>
      </p:pic>
      <p:graphicFrame>
        <p:nvGraphicFramePr>
          <p:cNvPr id="173060" name="Object 4"/>
          <p:cNvGraphicFramePr>
            <a:graphicFrameLocks noChangeAspect="1"/>
          </p:cNvGraphicFramePr>
          <p:nvPr/>
        </p:nvGraphicFramePr>
        <p:xfrm>
          <a:off x="3328998" y="4672034"/>
          <a:ext cx="2743200" cy="1828800"/>
        </p:xfrm>
        <a:graphic>
          <a:graphicData uri="http://schemas.openxmlformats.org/presentationml/2006/ole">
            <p:oleObj spid="_x0000_s33795" name="スライド" r:id="rId8" imgW="4727493" imgH="3151804" progId="PowerPoint.Slide.8">
              <p:embed/>
            </p:oleObj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142844" y="857232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CW measurement system </a:t>
            </a:r>
            <a:endParaRPr kumimoji="1" lang="ja-JP" alt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29058" y="857232"/>
            <a:ext cx="164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TRS system </a:t>
            </a:r>
            <a:endParaRPr kumimoji="1" lang="ja-JP" alt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29388" y="928670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Wearable system </a:t>
            </a:r>
            <a:endParaRPr kumimoji="1" lang="ja-JP" alt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28596" y="642918"/>
            <a:ext cx="835824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Compact and novel NIRS instruments</a:t>
            </a:r>
          </a:p>
          <a:p>
            <a:endParaRPr lang="en-US" altLang="ja-JP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err="1" smtClean="0">
                <a:latin typeface="Arial" pitchFamily="34" charset="0"/>
                <a:cs typeface="Arial" pitchFamily="34" charset="0"/>
              </a:rPr>
              <a:t>Luo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Q, et al. Functional near-infrared imager. </a:t>
            </a:r>
            <a:r>
              <a:rPr lang="pl-PL" altLang="ja-JP" sz="2000" dirty="0" smtClean="0">
                <a:latin typeface="Arial" pitchFamily="34" charset="0"/>
                <a:cs typeface="Arial" pitchFamily="34" charset="0"/>
              </a:rPr>
              <a:t>SPIE 2979, 84-93 (1997).</a:t>
            </a:r>
            <a:endParaRPr lang="en-US" altLang="ja-JP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ja-JP" alt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　　</a:t>
            </a:r>
            <a:r>
              <a:rPr lang="en-US" altLang="ja-JP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CW light imaging probe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. Nine tungsten filament lamps and 4 dual wavelength silicon photodiodes are used for the image probe.</a:t>
            </a:r>
          </a:p>
          <a:p>
            <a:pPr marL="457200" indent="-457200">
              <a:buFont typeface="+mj-lt"/>
              <a:buAutoNum type="arabicPeriod"/>
            </a:pPr>
            <a:endParaRPr kumimoji="1" lang="en-US" altLang="ja-JP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Chance B, et al. A novel method for fast imaging of brain function, non-invasively, with light. Opt. Exp. 2, 411-423, 1998.</a:t>
            </a:r>
          </a:p>
          <a:p>
            <a:pPr marL="457200" indent="-457200"/>
            <a:r>
              <a:rPr kumimoji="1" lang="en-US" altLang="ja-JP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A single wavelength phase array image system</a:t>
            </a:r>
            <a:r>
              <a:rPr lang="en-US" altLang="ja-JP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1" lang="en-US" altLang="ja-JP" sz="2000" dirty="0" smtClean="0">
                <a:latin typeface="Arial" pitchFamily="34" charset="0"/>
                <a:cs typeface="Arial" pitchFamily="34" charset="0"/>
              </a:rPr>
              <a:t> Increases in sensitivity and spatial resolution.</a:t>
            </a:r>
          </a:p>
          <a:p>
            <a:pPr marL="457200" indent="-457200">
              <a:buFont typeface="+mj-lt"/>
              <a:buAutoNum type="arabicPeriod"/>
            </a:pPr>
            <a:endParaRPr lang="en-US" altLang="ja-JP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kumimoji="1" lang="en-US" altLang="ja-JP" sz="2000" dirty="0" err="1" smtClean="0">
                <a:latin typeface="Arial" pitchFamily="34" charset="0"/>
                <a:cs typeface="Arial" pitchFamily="34" charset="0"/>
              </a:rPr>
              <a:t>Tian</a:t>
            </a:r>
            <a:r>
              <a:rPr kumimoji="1" lang="en-US" altLang="ja-JP" sz="2000" dirty="0" smtClean="0">
                <a:latin typeface="Arial" pitchFamily="34" charset="0"/>
                <a:cs typeface="Arial" pitchFamily="34" charset="0"/>
              </a:rPr>
              <a:t> F., et al. Investigation of the prefrontal cortex in response to duration-variable anagram tasks using functional near-infrared spectroscopy. J. Biomed. Opt. 14, 054016, 2009.</a:t>
            </a:r>
          </a:p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altLang="ja-JP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LED-based imager</a:t>
            </a:r>
            <a:r>
              <a:rPr lang="ja-JP" alt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ja-JP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LEDi</a:t>
            </a:r>
            <a:r>
              <a:rPr lang="en-US" altLang="ja-JP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). </a:t>
            </a:r>
          </a:p>
          <a:p>
            <a:r>
              <a:rPr lang="en-US" altLang="ja-JP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A continuous wavelet transform algorithm is used to decompose and</a:t>
            </a:r>
          </a:p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      examine the physiological noises. 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428596" y="2928934"/>
            <a:ext cx="8286808" cy="1357322"/>
          </a:xfrm>
          <a:prstGeom prst="rect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hoshi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071546"/>
            <a:ext cx="7237476" cy="4905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hoshi-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857232"/>
            <a:ext cx="7278624" cy="495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483212"/>
            <a:ext cx="5801439" cy="566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テキスト ボックス 2"/>
          <p:cNvSpPr txBox="1"/>
          <p:nvPr/>
        </p:nvSpPr>
        <p:spPr>
          <a:xfrm>
            <a:off x="3428992" y="6143644"/>
            <a:ext cx="5214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i="1" dirty="0" smtClean="0">
                <a:latin typeface="Arial" pitchFamily="34" charset="0"/>
                <a:cs typeface="Arial" pitchFamily="34" charset="0"/>
              </a:rPr>
              <a:t>Chance et al. Opt. Exp. 2, 411-423, 1998</a:t>
            </a:r>
            <a:endParaRPr kumimoji="1" lang="ja-JP" altLang="en-US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857488" y="6143644"/>
            <a:ext cx="5929354" cy="33855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sz="1600" i="1" dirty="0" smtClean="0">
                <a:latin typeface="Arial" pitchFamily="34" charset="0"/>
                <a:cs typeface="Arial" pitchFamily="34" charset="0"/>
              </a:rPr>
              <a:t>Hoshi et al. J. Appl. Physiol. 83, 1842-1845, 1997</a:t>
            </a:r>
            <a:endParaRPr lang="ja-JP" altLang="en-US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8596" y="500042"/>
            <a:ext cx="821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Reduction of </a:t>
            </a:r>
            <a:r>
              <a:rPr kumimoji="1" lang="en-US" altLang="ja-JP" dirty="0" err="1" smtClean="0">
                <a:latin typeface="Arial" pitchFamily="34" charset="0"/>
                <a:cs typeface="Arial" pitchFamily="34" charset="0"/>
              </a:rPr>
              <a:t>cyt</a:t>
            </a: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. ox. occurs only when oxygen supply is extre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mely impaired. </a:t>
            </a:r>
            <a:endParaRPr kumimoji="1" lang="ja-JP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図 3" descr="名称未設定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857232"/>
            <a:ext cx="6622694" cy="513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シック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シック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シック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840</TotalTime>
  <Words>450</Words>
  <Application>Microsoft Office PowerPoint</Application>
  <PresentationFormat>画面に合わせる (4:3)</PresentationFormat>
  <Paragraphs>51</Paragraphs>
  <Slides>13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5" baseType="lpstr">
      <vt:lpstr>シック</vt:lpstr>
      <vt:lpstr>スライド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Yoko Hoshi</dc:creator>
  <cp:lastModifiedBy>星詳子</cp:lastModifiedBy>
  <cp:revision>96</cp:revision>
  <dcterms:created xsi:type="dcterms:W3CDTF">2011-05-29T07:55:20Z</dcterms:created>
  <dcterms:modified xsi:type="dcterms:W3CDTF">2011-06-04T05:01:08Z</dcterms:modified>
</cp:coreProperties>
</file>