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64" r:id="rId4"/>
    <p:sldId id="265" r:id="rId5"/>
    <p:sldId id="266" r:id="rId6"/>
    <p:sldId id="261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5" autoAdjust="0"/>
    <p:restoredTop sz="94574" autoAdjust="0"/>
  </p:normalViewPr>
  <p:slideViewPr>
    <p:cSldViewPr>
      <p:cViewPr>
        <p:scale>
          <a:sx n="81" d="100"/>
          <a:sy n="81" d="100"/>
        </p:scale>
        <p:origin x="48" y="330"/>
      </p:cViewPr>
      <p:guideLst>
        <p:guide orient="horz" pos="1920"/>
        <p:guide pos="2880"/>
      </p:guideLst>
    </p:cSldViewPr>
  </p:slideViewPr>
  <p:outlineViewPr>
    <p:cViewPr>
      <p:scale>
        <a:sx n="66" d="100"/>
        <a:sy n="66" d="100"/>
      </p:scale>
      <p:origin x="24" y="141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817F4-8908-4674-8DD7-B32805BCF2E5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A4183-0240-49FC-A146-E2A21724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92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A4183-0240-49FC-A146-E2A21724C6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3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4BFD-4EF6-4184-A8E4-FD4F1A5E4F08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DB0-66A6-4728-BB95-A84AD7A9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6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4BFD-4EF6-4184-A8E4-FD4F1A5E4F08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DB0-66A6-4728-BB95-A84AD7A9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2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4BFD-4EF6-4184-A8E4-FD4F1A5E4F08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DB0-66A6-4728-BB95-A84AD7A9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8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4BFD-4EF6-4184-A8E4-FD4F1A5E4F08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DB0-66A6-4728-BB95-A84AD7A9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1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4BFD-4EF6-4184-A8E4-FD4F1A5E4F08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DB0-66A6-4728-BB95-A84AD7A9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8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4BFD-4EF6-4184-A8E4-FD4F1A5E4F08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DB0-66A6-4728-BB95-A84AD7A9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4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4BFD-4EF6-4184-A8E4-FD4F1A5E4F08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DB0-66A6-4728-BB95-A84AD7A9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0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4BFD-4EF6-4184-A8E4-FD4F1A5E4F08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DB0-66A6-4728-BB95-A84AD7A9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0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4BFD-4EF6-4184-A8E4-FD4F1A5E4F08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DB0-66A6-4728-BB95-A84AD7A9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1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4BFD-4EF6-4184-A8E4-FD4F1A5E4F08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DB0-66A6-4728-BB95-A84AD7A9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4BFD-4EF6-4184-A8E4-FD4F1A5E4F08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ADB0-66A6-4728-BB95-A84AD7A9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4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74BFD-4EF6-4184-A8E4-FD4F1A5E4F08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2ADB0-66A6-4728-BB95-A84AD7A9C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5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922" y="1600200"/>
            <a:ext cx="2867374" cy="373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6857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omic Sans MS" pitchFamily="66" charset="0"/>
              </a:rPr>
              <a:t>A Beacon for Creativity and Innovation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4520" y="5791200"/>
            <a:ext cx="31261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Britton Chance</a:t>
            </a:r>
            <a:endParaRPr lang="en-US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4627191" cy="2834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27356"/>
            <a:ext cx="35909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130" y="4282068"/>
            <a:ext cx="43624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9331" y="381000"/>
            <a:ext cx="57179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Instrumentation for X-ray Absorption</a:t>
            </a:r>
          </a:p>
          <a:p>
            <a:pPr algn="ctr"/>
            <a:r>
              <a:rPr lang="en-US" sz="2800" b="1" dirty="0" smtClean="0"/>
              <a:t> and Optical Spectroscopy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592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3805" y="609600"/>
            <a:ext cx="655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Active Site Similarity </a:t>
            </a:r>
            <a:r>
              <a:rPr lang="en-US" sz="2800" b="1" dirty="0"/>
              <a:t>of </a:t>
            </a:r>
            <a:r>
              <a:rPr lang="en-US" sz="2800" b="1" dirty="0" smtClean="0"/>
              <a:t>Myoglobin Peroxidase with Peroxidase </a:t>
            </a:r>
            <a:r>
              <a:rPr lang="en-US" sz="2800" b="1" dirty="0"/>
              <a:t>Intermediates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107366"/>
            <a:ext cx="4041492" cy="218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800" y="3007343"/>
            <a:ext cx="40863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Chance, Powers, </a:t>
            </a:r>
            <a:r>
              <a:rPr lang="en-US" sz="1600" dirty="0" err="1" smtClean="0"/>
              <a:t>Ching</a:t>
            </a:r>
            <a:r>
              <a:rPr lang="en-US" sz="1600" dirty="0" smtClean="0"/>
              <a:t>, </a:t>
            </a:r>
            <a:r>
              <a:rPr lang="en-US" sz="1600" dirty="0" err="1" smtClean="0"/>
              <a:t>Poulos</a:t>
            </a:r>
            <a:r>
              <a:rPr lang="en-US" sz="1600" dirty="0" smtClean="0"/>
              <a:t>, Yamazaki  1984</a:t>
            </a:r>
          </a:p>
          <a:p>
            <a:r>
              <a:rPr lang="en-US" sz="1600" dirty="0" smtClean="0"/>
              <a:t>M Chance, Powers, Kumar, Chance  1986</a:t>
            </a:r>
          </a:p>
          <a:p>
            <a:r>
              <a:rPr lang="en-US" sz="1600" dirty="0" smtClean="0"/>
              <a:t>M Chance, Powers, </a:t>
            </a:r>
            <a:r>
              <a:rPr lang="en-US" sz="1600" dirty="0" err="1" smtClean="0"/>
              <a:t>Poulos</a:t>
            </a:r>
            <a:r>
              <a:rPr lang="en-US" sz="1600" dirty="0" smtClean="0"/>
              <a:t>, Chance  1986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3400" y="2025262"/>
            <a:ext cx="3962400" cy="2234793"/>
            <a:chOff x="533400" y="2025262"/>
            <a:chExt cx="3962400" cy="223479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2025262"/>
              <a:ext cx="3962400" cy="2234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362200" y="2025262"/>
              <a:ext cx="18473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668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68469" y="533400"/>
            <a:ext cx="81764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Effects of Proximal </a:t>
            </a:r>
            <a:r>
              <a:rPr lang="en-US" sz="3200" b="1" dirty="0" err="1" smtClean="0"/>
              <a:t>Histidine</a:t>
            </a:r>
            <a:r>
              <a:rPr lang="en-US" sz="3200" b="1" dirty="0" smtClean="0"/>
              <a:t> Altered H-bonding</a:t>
            </a:r>
            <a:endParaRPr lang="en-US" sz="3200" b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61800" y="1549695"/>
            <a:ext cx="8989742" cy="2996610"/>
            <a:chOff x="75402" y="2105552"/>
            <a:chExt cx="8989742" cy="2996610"/>
          </a:xfrm>
        </p:grpSpPr>
        <p:grpSp>
          <p:nvGrpSpPr>
            <p:cNvPr id="14" name="Group 13"/>
            <p:cNvGrpSpPr/>
            <p:nvPr/>
          </p:nvGrpSpPr>
          <p:grpSpPr>
            <a:xfrm>
              <a:off x="75402" y="2105552"/>
              <a:ext cx="8989742" cy="2996610"/>
              <a:chOff x="75402" y="2105552"/>
              <a:chExt cx="8989742" cy="299661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75402" y="2105552"/>
                <a:ext cx="8989742" cy="2996610"/>
                <a:chOff x="75402" y="2105552"/>
                <a:chExt cx="8989742" cy="2996610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75402" y="2105552"/>
                  <a:ext cx="8989742" cy="2996610"/>
                  <a:chOff x="75402" y="2105552"/>
                  <a:chExt cx="8989742" cy="2996610"/>
                </a:xfrm>
              </p:grpSpPr>
              <p:grpSp>
                <p:nvGrpSpPr>
                  <p:cNvPr id="2" name="Group 1"/>
                  <p:cNvGrpSpPr/>
                  <p:nvPr/>
                </p:nvGrpSpPr>
                <p:grpSpPr>
                  <a:xfrm>
                    <a:off x="407020" y="2105552"/>
                    <a:ext cx="8096714" cy="2996610"/>
                    <a:chOff x="421888" y="868681"/>
                    <a:chExt cx="8096714" cy="2996610"/>
                  </a:xfrm>
                </p:grpSpPr>
                <p:pic>
                  <p:nvPicPr>
                    <p:cNvPr id="4" name="Picture 7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531934" y="878623"/>
                      <a:ext cx="2986668" cy="29866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" name="Picture 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21888" y="868681"/>
                      <a:ext cx="3046141" cy="29966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</p:grpSp>
              <p:sp>
                <p:nvSpPr>
                  <p:cNvPr id="3" name="TextBox 2"/>
                  <p:cNvSpPr txBox="1"/>
                  <p:nvPr/>
                </p:nvSpPr>
                <p:spPr>
                  <a:xfrm>
                    <a:off x="7467600" y="4146911"/>
                    <a:ext cx="1597544" cy="646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/>
                      <a:t>m</a:t>
                    </a:r>
                    <a:r>
                      <a:rPr lang="en-US" b="1" dirty="0" smtClean="0"/>
                      <a:t>yoglobin [Mb]</a:t>
                    </a:r>
                    <a:endParaRPr lang="en-US" b="1" dirty="0"/>
                  </a:p>
                </p:txBody>
              </p: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75402" y="4046086"/>
                    <a:ext cx="1664500" cy="92333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/>
                      <a:t>cytochrome c peroxidase [</a:t>
                    </a:r>
                    <a:r>
                      <a:rPr lang="en-US" b="1" dirty="0" err="1" smtClean="0"/>
                      <a:t>CcP</a:t>
                    </a:r>
                    <a:r>
                      <a:rPr lang="en-US" b="1" dirty="0" smtClean="0"/>
                      <a:t>]</a:t>
                    </a:r>
                    <a:endParaRPr lang="en-US" b="1" dirty="0"/>
                  </a:p>
                </p:txBody>
              </p:sp>
            </p:grpSp>
            <p:sp>
              <p:nvSpPr>
                <p:cNvPr id="8" name="TextBox 7"/>
                <p:cNvSpPr txBox="1"/>
                <p:nvPr/>
              </p:nvSpPr>
              <p:spPr>
                <a:xfrm>
                  <a:off x="6019800" y="4285411"/>
                  <a:ext cx="762000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3962400" y="2217042"/>
                <a:ext cx="1239442" cy="2585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CcP</a:t>
                </a:r>
                <a:r>
                  <a:rPr lang="en-US" smtClean="0"/>
                  <a:t> D235N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CcP</a:t>
                </a:r>
                <a:r>
                  <a:rPr lang="en-US" dirty="0" smtClean="0"/>
                  <a:t> W191F</a:t>
                </a:r>
              </a:p>
              <a:p>
                <a:endParaRPr lang="en-US" dirty="0"/>
              </a:p>
              <a:p>
                <a:r>
                  <a:rPr lang="en-US" dirty="0" smtClean="0"/>
                  <a:t>Mb L89D</a:t>
                </a:r>
              </a:p>
              <a:p>
                <a:endParaRPr lang="en-US" dirty="0"/>
              </a:p>
              <a:p>
                <a:r>
                  <a:rPr lang="en-US" dirty="0" smtClean="0"/>
                  <a:t>Mb L89V</a:t>
                </a:r>
              </a:p>
              <a:p>
                <a:endParaRPr lang="en-US" dirty="0"/>
              </a:p>
              <a:p>
                <a:r>
                  <a:rPr lang="en-US" dirty="0" smtClean="0"/>
                  <a:t>Mb L89I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>
              <a:off x="5299626" y="2438400"/>
              <a:ext cx="872574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5008774" y="4146911"/>
              <a:ext cx="934826" cy="4649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5008774" y="3898695"/>
              <a:ext cx="727139" cy="1632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 flipV="1">
              <a:off x="3124200" y="3497209"/>
              <a:ext cx="799432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3276600" y="2971802"/>
              <a:ext cx="685800" cy="22859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476989" y="4546305"/>
            <a:ext cx="40824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H-bonding to proximal </a:t>
            </a:r>
            <a:r>
              <a:rPr lang="en-US" b="1" dirty="0" err="1" smtClean="0"/>
              <a:t>histidine</a:t>
            </a:r>
            <a:r>
              <a:rPr lang="en-US" b="1" dirty="0" smtClean="0"/>
              <a:t> controls </a:t>
            </a:r>
          </a:p>
          <a:p>
            <a:pPr algn="ctr"/>
            <a:r>
              <a:rPr lang="en-US" b="1" dirty="0" smtClean="0"/>
              <a:t>Fe- </a:t>
            </a:r>
            <a:r>
              <a:rPr lang="en-US" b="1" dirty="0" err="1" smtClean="0"/>
              <a:t>heme</a:t>
            </a:r>
            <a:r>
              <a:rPr lang="en-US" b="1" dirty="0" smtClean="0"/>
              <a:t> nitrogen distances  </a:t>
            </a:r>
          </a:p>
          <a:p>
            <a:pPr algn="ctr"/>
            <a:r>
              <a:rPr lang="en-US" b="1" dirty="0" smtClean="0"/>
              <a:t>O ligand distance 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330411" y="5797292"/>
            <a:ext cx="437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Sinclair, </a:t>
            </a:r>
            <a:r>
              <a:rPr lang="en-US" dirty="0" err="1" smtClean="0"/>
              <a:t>Hallam</a:t>
            </a:r>
            <a:r>
              <a:rPr lang="en-US" dirty="0" smtClean="0"/>
              <a:t>, Chen, Chance, Powers  1996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Peroxidatic</a:t>
            </a:r>
            <a:r>
              <a:rPr lang="en-US" sz="3200" b="1" dirty="0" smtClean="0"/>
              <a:t> Form of Cytochrome c Oxidase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4" y="1600200"/>
            <a:ext cx="4543027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447800"/>
            <a:ext cx="2181341" cy="468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5788634"/>
            <a:ext cx="3791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Kumar, </a:t>
            </a:r>
            <a:r>
              <a:rPr lang="en-US" sz="1600" dirty="0" err="1" smtClean="0"/>
              <a:t>Naqui</a:t>
            </a:r>
            <a:r>
              <a:rPr lang="en-US" sz="1600" dirty="0" smtClean="0"/>
              <a:t>, Powers, </a:t>
            </a:r>
            <a:r>
              <a:rPr lang="en-US" sz="1600" dirty="0" err="1" smtClean="0"/>
              <a:t>Ching</a:t>
            </a:r>
            <a:r>
              <a:rPr lang="en-US" sz="1600" dirty="0" smtClean="0"/>
              <a:t>, Chance  1988</a:t>
            </a:r>
            <a:endParaRPr 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3191142" y="3215253"/>
            <a:ext cx="2304513" cy="2042547"/>
            <a:chOff x="3191142" y="3215253"/>
            <a:chExt cx="2304513" cy="2042547"/>
          </a:xfrm>
        </p:grpSpPr>
        <p:sp>
          <p:nvSpPr>
            <p:cNvPr id="5" name="Rectangle 4"/>
            <p:cNvSpPr/>
            <p:nvPr/>
          </p:nvSpPr>
          <p:spPr>
            <a:xfrm>
              <a:off x="3191142" y="5105400"/>
              <a:ext cx="2219057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76598" y="3215253"/>
              <a:ext cx="2219057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61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6649" y="599984"/>
            <a:ext cx="3490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Geminate States of </a:t>
            </a:r>
            <a:r>
              <a:rPr lang="en-US" sz="2400" b="1" dirty="0" err="1" smtClean="0"/>
              <a:t>MbCO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Chance, </a:t>
            </a:r>
            <a:r>
              <a:rPr lang="en-US" sz="1600" dirty="0" err="1" smtClean="0"/>
              <a:t>Fischetti</a:t>
            </a:r>
            <a:r>
              <a:rPr lang="en-US" sz="1600" dirty="0" smtClean="0"/>
              <a:t>, Powers 1983</a:t>
            </a:r>
          </a:p>
          <a:p>
            <a:r>
              <a:rPr lang="en-US" sz="1600" dirty="0" smtClean="0"/>
              <a:t>Powers, </a:t>
            </a:r>
            <a:r>
              <a:rPr lang="en-US" sz="1600" dirty="0" err="1" smtClean="0"/>
              <a:t>Sessler</a:t>
            </a:r>
            <a:r>
              <a:rPr lang="en-US" sz="1600" dirty="0" smtClean="0"/>
              <a:t>, </a:t>
            </a:r>
            <a:r>
              <a:rPr lang="en-US" sz="1600" dirty="0" err="1" smtClean="0"/>
              <a:t>Woolery</a:t>
            </a:r>
            <a:r>
              <a:rPr lang="en-US" sz="1600" dirty="0" smtClean="0"/>
              <a:t>, Chance  </a:t>
            </a:r>
            <a:r>
              <a:rPr lang="en-US" sz="1600" dirty="0" smtClean="0"/>
              <a:t>1984</a:t>
            </a:r>
          </a:p>
          <a:p>
            <a:r>
              <a:rPr lang="en-US" sz="1600" dirty="0" smtClean="0"/>
              <a:t>Powers, Chance, M Chance, Campbell,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Friedman, et al  1987</a:t>
            </a:r>
            <a:endParaRPr lang="en-US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16" y="3662563"/>
            <a:ext cx="8932520" cy="2667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429436" y="1065998"/>
            <a:ext cx="2954406" cy="2697501"/>
            <a:chOff x="4429436" y="1065998"/>
            <a:chExt cx="2954406" cy="2697501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436" y="1065998"/>
              <a:ext cx="2954406" cy="2697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4429436" y="1065998"/>
              <a:ext cx="294964" cy="229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723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22" y="1952826"/>
            <a:ext cx="4404234" cy="30194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29" y="1752600"/>
            <a:ext cx="3276600" cy="34199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95492" y="685800"/>
            <a:ext cx="1355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Stories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5334000"/>
            <a:ext cx="1139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Egret</a:t>
            </a:r>
          </a:p>
          <a:p>
            <a:pPr algn="ctr"/>
            <a:r>
              <a:rPr lang="en-US" b="1" dirty="0" smtClean="0"/>
              <a:t>Marathon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41880" y="5472499"/>
            <a:ext cx="1346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Teotihuacan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35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6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Forte" pitchFamily="66" charset="0"/>
              </a:rPr>
              <a:t>Thank You, BC!</a:t>
            </a:r>
            <a:endParaRPr lang="en-US" dirty="0">
              <a:latin typeface="Forte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667000"/>
            <a:ext cx="2100720" cy="298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154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Peroxidatic Form of Cytochrome c Oxidase</vt:lpstr>
      <vt:lpstr>PowerPoint Presentation</vt:lpstr>
      <vt:lpstr>PowerPoint Presentation</vt:lpstr>
      <vt:lpstr>Thank You, BC!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lsp</dc:creator>
  <cp:lastModifiedBy>lsp</cp:lastModifiedBy>
  <cp:revision>47</cp:revision>
  <dcterms:created xsi:type="dcterms:W3CDTF">2011-05-28T20:11:47Z</dcterms:created>
  <dcterms:modified xsi:type="dcterms:W3CDTF">2011-06-03T11:38:43Z</dcterms:modified>
</cp:coreProperties>
</file>